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78" r:id="rId2"/>
    <p:sldId id="279" r:id="rId3"/>
    <p:sldId id="259" r:id="rId4"/>
    <p:sldId id="258" r:id="rId5"/>
    <p:sldId id="270" r:id="rId6"/>
    <p:sldId id="263" r:id="rId7"/>
    <p:sldId id="304" r:id="rId8"/>
    <p:sldId id="264" r:id="rId9"/>
    <p:sldId id="271" r:id="rId10"/>
    <p:sldId id="272" r:id="rId11"/>
    <p:sldId id="274" r:id="rId12"/>
    <p:sldId id="273" r:id="rId13"/>
    <p:sldId id="280" r:id="rId14"/>
    <p:sldId id="269" r:id="rId15"/>
    <p:sldId id="287" r:id="rId16"/>
    <p:sldId id="288" r:id="rId17"/>
    <p:sldId id="289" r:id="rId18"/>
    <p:sldId id="290" r:id="rId19"/>
    <p:sldId id="291" r:id="rId20"/>
    <p:sldId id="299" r:id="rId21"/>
    <p:sldId id="302" r:id="rId22"/>
    <p:sldId id="313" r:id="rId23"/>
    <p:sldId id="315" r:id="rId24"/>
    <p:sldId id="316" r:id="rId25"/>
    <p:sldId id="317" r:id="rId26"/>
    <p:sldId id="256" r:id="rId27"/>
    <p:sldId id="257" r:id="rId28"/>
    <p:sldId id="260" r:id="rId29"/>
    <p:sldId id="261" r:id="rId30"/>
    <p:sldId id="262" r:id="rId31"/>
    <p:sldId id="266" r:id="rId32"/>
    <p:sldId id="268" r:id="rId33"/>
    <p:sldId id="267" r:id="rId34"/>
    <p:sldId id="275" r:id="rId35"/>
    <p:sldId id="276" r:id="rId36"/>
    <p:sldId id="277" r:id="rId37"/>
    <p:sldId id="285" r:id="rId38"/>
    <p:sldId id="281" r:id="rId39"/>
    <p:sldId id="282" r:id="rId40"/>
    <p:sldId id="283" r:id="rId41"/>
    <p:sldId id="284" r:id="rId42"/>
    <p:sldId id="292" r:id="rId43"/>
    <p:sldId id="293" r:id="rId44"/>
    <p:sldId id="286" r:id="rId45"/>
    <p:sldId id="294" r:id="rId46"/>
    <p:sldId id="295" r:id="rId47"/>
    <p:sldId id="297" r:id="rId48"/>
    <p:sldId id="298" r:id="rId49"/>
    <p:sldId id="300" r:id="rId50"/>
    <p:sldId id="303" r:id="rId51"/>
    <p:sldId id="306" r:id="rId52"/>
    <p:sldId id="308" r:id="rId53"/>
    <p:sldId id="309" r:id="rId54"/>
    <p:sldId id="310" r:id="rId55"/>
    <p:sldId id="311" r:id="rId56"/>
    <p:sldId id="319" r:id="rId57"/>
    <p:sldId id="320" r:id="rId58"/>
    <p:sldId id="321" r:id="rId59"/>
    <p:sldId id="322" r:id="rId60"/>
    <p:sldId id="323" r:id="rId61"/>
    <p:sldId id="324" r:id="rId62"/>
    <p:sldId id="325" r:id="rId63"/>
    <p:sldId id="326" r:id="rId64"/>
    <p:sldId id="327" r:id="rId6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F5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24" autoAdjust="0"/>
  </p:normalViewPr>
  <p:slideViewPr>
    <p:cSldViewPr snapToGrid="0">
      <p:cViewPr varScale="1">
        <p:scale>
          <a:sx n="104" d="100"/>
          <a:sy n="104" d="100"/>
        </p:scale>
        <p:origin x="87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2259BA-EF61-4B87-B88E-130C23C10451}" type="datetimeFigureOut">
              <a:rPr lang="zh-TW" altLang="en-US" smtClean="0"/>
              <a:t>2026/1/26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A6ABA-8808-4709-8124-84992A48D064}" type="slidenum">
              <a:rPr lang="zh-TW" altLang="en-US" smtClean="0"/>
              <a:t>‹#›</a:t>
            </a:fld>
            <a:endParaRPr lang="zh-TW" altLang="en-US"/>
          </a:p>
        </p:txBody>
      </p:sp>
    </p:spTree>
    <p:extLst>
      <p:ext uri="{BB962C8B-B14F-4D97-AF65-F5344CB8AC3E}">
        <p14:creationId xmlns:p14="http://schemas.microsoft.com/office/powerpoint/2010/main" val="3269067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AA6ABA-8808-4709-8124-84992A48D064}" type="slidenum">
              <a:rPr lang="zh-TW" altLang="en-US" smtClean="0"/>
              <a:t>12</a:t>
            </a:fld>
            <a:endParaRPr lang="zh-TW" altLang="en-US"/>
          </a:p>
        </p:txBody>
      </p:sp>
    </p:spTree>
    <p:extLst>
      <p:ext uri="{BB962C8B-B14F-4D97-AF65-F5344CB8AC3E}">
        <p14:creationId xmlns:p14="http://schemas.microsoft.com/office/powerpoint/2010/main" val="2734915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786F126-4FC6-4EF6-82C7-6BCC408DAC20}" type="slidenum">
              <a:rPr lang="zh-TW" altLang="en-US" smtClean="0"/>
              <a:t>32</a:t>
            </a:fld>
            <a:endParaRPr lang="zh-TW" altLang="en-US"/>
          </a:p>
        </p:txBody>
      </p:sp>
    </p:spTree>
    <p:extLst>
      <p:ext uri="{BB962C8B-B14F-4D97-AF65-F5344CB8AC3E}">
        <p14:creationId xmlns:p14="http://schemas.microsoft.com/office/powerpoint/2010/main" val="3734982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AA6ABA-8808-4709-8124-84992A48D064}" type="slidenum">
              <a:rPr lang="zh-TW" altLang="en-US" smtClean="0"/>
              <a:t>49</a:t>
            </a:fld>
            <a:endParaRPr lang="zh-TW" altLang="en-US"/>
          </a:p>
        </p:txBody>
      </p:sp>
    </p:spTree>
    <p:extLst>
      <p:ext uri="{BB962C8B-B14F-4D97-AF65-F5344CB8AC3E}">
        <p14:creationId xmlns:p14="http://schemas.microsoft.com/office/powerpoint/2010/main" val="3308412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AAA6ABA-8808-4709-8124-84992A48D064}" type="slidenum">
              <a:rPr lang="zh-TW" altLang="en-US" smtClean="0"/>
              <a:t>55</a:t>
            </a:fld>
            <a:endParaRPr lang="zh-TW" altLang="en-US"/>
          </a:p>
        </p:txBody>
      </p:sp>
    </p:spTree>
    <p:extLst>
      <p:ext uri="{BB962C8B-B14F-4D97-AF65-F5344CB8AC3E}">
        <p14:creationId xmlns:p14="http://schemas.microsoft.com/office/powerpoint/2010/main" val="228652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F8D1270-E0BD-45DD-A568-6D375DB7A6CE}" type="slidenum">
              <a:rPr lang="zh-TW" altLang="en-US" smtClean="0"/>
              <a:t>57</a:t>
            </a:fld>
            <a:endParaRPr lang="zh-TW" altLang="en-US"/>
          </a:p>
        </p:txBody>
      </p:sp>
    </p:spTree>
    <p:extLst>
      <p:ext uri="{BB962C8B-B14F-4D97-AF65-F5344CB8AC3E}">
        <p14:creationId xmlns:p14="http://schemas.microsoft.com/office/powerpoint/2010/main" val="877778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EEBDD4-27EE-D399-E154-CD26408F046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29B13CD-9196-0CC4-A0B5-31178CB6B6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BFAED1B-4D04-7C61-9545-7237FB7A1C5C}"/>
              </a:ext>
            </a:extLst>
          </p:cNvPr>
          <p:cNvSpPr>
            <a:spLocks noGrp="1"/>
          </p:cNvSpPr>
          <p:nvPr>
            <p:ph type="dt" sz="half" idx="10"/>
          </p:nvPr>
        </p:nvSpPr>
        <p:spPr/>
        <p:txBody>
          <a:bodyPr/>
          <a:lstStyle/>
          <a:p>
            <a:fld id="{20FD01EA-D77E-424F-9D5C-AFE178FCA0BE}" type="datetimeFigureOut">
              <a:rPr lang="zh-TW" altLang="en-US" smtClean="0"/>
              <a:t>2026/1/26</a:t>
            </a:fld>
            <a:endParaRPr lang="zh-TW" altLang="en-US"/>
          </a:p>
        </p:txBody>
      </p:sp>
      <p:sp>
        <p:nvSpPr>
          <p:cNvPr id="5" name="頁尾版面配置區 4">
            <a:extLst>
              <a:ext uri="{FF2B5EF4-FFF2-40B4-BE49-F238E27FC236}">
                <a16:creationId xmlns:a16="http://schemas.microsoft.com/office/drawing/2014/main" id="{4D119E0C-F67A-E753-6311-275A72B48CB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4A94196-C932-7ADC-2DD9-9CBDA16E3A7B}"/>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343310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789C7E-11A7-6C93-66C1-FED412D91E1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66CBD6E-154C-7480-7528-42EDE107909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9DF3177-8B0F-015F-ACEF-923357417EC9}"/>
              </a:ext>
            </a:extLst>
          </p:cNvPr>
          <p:cNvSpPr>
            <a:spLocks noGrp="1"/>
          </p:cNvSpPr>
          <p:nvPr>
            <p:ph type="dt" sz="half" idx="10"/>
          </p:nvPr>
        </p:nvSpPr>
        <p:spPr/>
        <p:txBody>
          <a:bodyPr/>
          <a:lstStyle/>
          <a:p>
            <a:fld id="{20FD01EA-D77E-424F-9D5C-AFE178FCA0BE}" type="datetimeFigureOut">
              <a:rPr lang="zh-TW" altLang="en-US" smtClean="0"/>
              <a:t>2026/1/26</a:t>
            </a:fld>
            <a:endParaRPr lang="zh-TW" altLang="en-US"/>
          </a:p>
        </p:txBody>
      </p:sp>
      <p:sp>
        <p:nvSpPr>
          <p:cNvPr id="5" name="頁尾版面配置區 4">
            <a:extLst>
              <a:ext uri="{FF2B5EF4-FFF2-40B4-BE49-F238E27FC236}">
                <a16:creationId xmlns:a16="http://schemas.microsoft.com/office/drawing/2014/main" id="{23784198-1414-C3E3-4B02-59059414672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8904EDB-6C19-72B4-3DBF-EB8A64B6485B}"/>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187202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01D5F31-B1C6-138B-B681-B7FBA879554B}"/>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E4F9529-AF1A-CD66-B50F-2CF6E8755F7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4513E9D-15B9-C72F-3BFC-04A48C3DDC01}"/>
              </a:ext>
            </a:extLst>
          </p:cNvPr>
          <p:cNvSpPr>
            <a:spLocks noGrp="1"/>
          </p:cNvSpPr>
          <p:nvPr>
            <p:ph type="dt" sz="half" idx="10"/>
          </p:nvPr>
        </p:nvSpPr>
        <p:spPr/>
        <p:txBody>
          <a:bodyPr/>
          <a:lstStyle/>
          <a:p>
            <a:fld id="{20FD01EA-D77E-424F-9D5C-AFE178FCA0BE}" type="datetimeFigureOut">
              <a:rPr lang="zh-TW" altLang="en-US" smtClean="0"/>
              <a:t>2026/1/26</a:t>
            </a:fld>
            <a:endParaRPr lang="zh-TW" altLang="en-US"/>
          </a:p>
        </p:txBody>
      </p:sp>
      <p:sp>
        <p:nvSpPr>
          <p:cNvPr id="5" name="頁尾版面配置區 4">
            <a:extLst>
              <a:ext uri="{FF2B5EF4-FFF2-40B4-BE49-F238E27FC236}">
                <a16:creationId xmlns:a16="http://schemas.microsoft.com/office/drawing/2014/main" id="{B3E3A25F-5493-9188-E66C-9ED6FA16E64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B827C22-0F60-AE4F-BC24-3BF0974541C5}"/>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2429767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DA4CD1-3923-9BF1-2D17-C995F679D35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FB75E7C-885B-9B70-85C0-C2AAC44CCCA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FD7BA6C-C88C-0AD9-CB02-F22E0B0E48A3}"/>
              </a:ext>
            </a:extLst>
          </p:cNvPr>
          <p:cNvSpPr>
            <a:spLocks noGrp="1"/>
          </p:cNvSpPr>
          <p:nvPr>
            <p:ph type="dt" sz="half" idx="10"/>
          </p:nvPr>
        </p:nvSpPr>
        <p:spPr/>
        <p:txBody>
          <a:bodyPr/>
          <a:lstStyle/>
          <a:p>
            <a:fld id="{20FD01EA-D77E-424F-9D5C-AFE178FCA0BE}" type="datetimeFigureOut">
              <a:rPr lang="zh-TW" altLang="en-US" smtClean="0"/>
              <a:t>2026/1/26</a:t>
            </a:fld>
            <a:endParaRPr lang="zh-TW" altLang="en-US"/>
          </a:p>
        </p:txBody>
      </p:sp>
      <p:sp>
        <p:nvSpPr>
          <p:cNvPr id="5" name="頁尾版面配置區 4">
            <a:extLst>
              <a:ext uri="{FF2B5EF4-FFF2-40B4-BE49-F238E27FC236}">
                <a16:creationId xmlns:a16="http://schemas.microsoft.com/office/drawing/2014/main" id="{29104076-E91E-887C-CFE1-2200EA5C089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C880841-EFAE-A069-F00A-9BB688C9696F}"/>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47977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18D8BC-7D5C-991F-D930-DF3A6D64E8E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904D0B9-1DE2-D965-A9DD-C51331EA44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850B98A-E60F-C844-75E9-147B95F4702F}"/>
              </a:ext>
            </a:extLst>
          </p:cNvPr>
          <p:cNvSpPr>
            <a:spLocks noGrp="1"/>
          </p:cNvSpPr>
          <p:nvPr>
            <p:ph type="dt" sz="half" idx="10"/>
          </p:nvPr>
        </p:nvSpPr>
        <p:spPr/>
        <p:txBody>
          <a:bodyPr/>
          <a:lstStyle/>
          <a:p>
            <a:fld id="{20FD01EA-D77E-424F-9D5C-AFE178FCA0BE}" type="datetimeFigureOut">
              <a:rPr lang="zh-TW" altLang="en-US" smtClean="0"/>
              <a:t>2026/1/26</a:t>
            </a:fld>
            <a:endParaRPr lang="zh-TW" altLang="en-US"/>
          </a:p>
        </p:txBody>
      </p:sp>
      <p:sp>
        <p:nvSpPr>
          <p:cNvPr id="5" name="頁尾版面配置區 4">
            <a:extLst>
              <a:ext uri="{FF2B5EF4-FFF2-40B4-BE49-F238E27FC236}">
                <a16:creationId xmlns:a16="http://schemas.microsoft.com/office/drawing/2014/main" id="{CFBDEDD1-5294-289D-AB31-85B930FC0EF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50C7398-DD7B-28D4-5493-D32E3B6ADBDF}"/>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1238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E32721-DE71-6ED6-CA31-D2E3F5A9938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F7856CE-BC0D-7EFB-98BF-AA063FCF280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3748812-4F41-2607-C96B-D4A1D38434A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1446E2C5-534A-6C2B-6FEC-AA5CD3AD91B6}"/>
              </a:ext>
            </a:extLst>
          </p:cNvPr>
          <p:cNvSpPr>
            <a:spLocks noGrp="1"/>
          </p:cNvSpPr>
          <p:nvPr>
            <p:ph type="dt" sz="half" idx="10"/>
          </p:nvPr>
        </p:nvSpPr>
        <p:spPr/>
        <p:txBody>
          <a:bodyPr/>
          <a:lstStyle/>
          <a:p>
            <a:fld id="{20FD01EA-D77E-424F-9D5C-AFE178FCA0BE}" type="datetimeFigureOut">
              <a:rPr lang="zh-TW" altLang="en-US" smtClean="0"/>
              <a:t>2026/1/26</a:t>
            </a:fld>
            <a:endParaRPr lang="zh-TW" altLang="en-US"/>
          </a:p>
        </p:txBody>
      </p:sp>
      <p:sp>
        <p:nvSpPr>
          <p:cNvPr id="6" name="頁尾版面配置區 5">
            <a:extLst>
              <a:ext uri="{FF2B5EF4-FFF2-40B4-BE49-F238E27FC236}">
                <a16:creationId xmlns:a16="http://schemas.microsoft.com/office/drawing/2014/main" id="{02B0EFFF-0503-15BF-AF39-F429214F3E4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A94F787-3641-9768-3652-0BC6E4D8C312}"/>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2395265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ED9BE-167D-D52E-70B1-D899237528E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8186757-64F9-137E-C07C-9BF6BD0FB4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B52FA5E-A0CA-CC76-B65F-B738254CE35F}"/>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C8E4B07-334F-977E-A0FB-798A9A93E5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FC7E826-41AD-CA03-A3B8-371B13E3125A}"/>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764FAC1-C437-2D95-B399-C7F256104D9E}"/>
              </a:ext>
            </a:extLst>
          </p:cNvPr>
          <p:cNvSpPr>
            <a:spLocks noGrp="1"/>
          </p:cNvSpPr>
          <p:nvPr>
            <p:ph type="dt" sz="half" idx="10"/>
          </p:nvPr>
        </p:nvSpPr>
        <p:spPr/>
        <p:txBody>
          <a:bodyPr/>
          <a:lstStyle/>
          <a:p>
            <a:fld id="{20FD01EA-D77E-424F-9D5C-AFE178FCA0BE}" type="datetimeFigureOut">
              <a:rPr lang="zh-TW" altLang="en-US" smtClean="0"/>
              <a:t>2026/1/26</a:t>
            </a:fld>
            <a:endParaRPr lang="zh-TW" altLang="en-US"/>
          </a:p>
        </p:txBody>
      </p:sp>
      <p:sp>
        <p:nvSpPr>
          <p:cNvPr id="8" name="頁尾版面配置區 7">
            <a:extLst>
              <a:ext uri="{FF2B5EF4-FFF2-40B4-BE49-F238E27FC236}">
                <a16:creationId xmlns:a16="http://schemas.microsoft.com/office/drawing/2014/main" id="{DD1C043F-A79E-611D-F479-51C0F8659991}"/>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03B84CF-EC0C-3D89-CE08-51192EFD78B5}"/>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1974713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BEBCB0-585B-37CF-C3E2-BEE61FDB3C1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8FDCA7B-6C39-56C6-A828-CAA125BB23B2}"/>
              </a:ext>
            </a:extLst>
          </p:cNvPr>
          <p:cNvSpPr>
            <a:spLocks noGrp="1"/>
          </p:cNvSpPr>
          <p:nvPr>
            <p:ph type="dt" sz="half" idx="10"/>
          </p:nvPr>
        </p:nvSpPr>
        <p:spPr/>
        <p:txBody>
          <a:bodyPr/>
          <a:lstStyle/>
          <a:p>
            <a:fld id="{20FD01EA-D77E-424F-9D5C-AFE178FCA0BE}" type="datetimeFigureOut">
              <a:rPr lang="zh-TW" altLang="en-US" smtClean="0"/>
              <a:t>2026/1/26</a:t>
            </a:fld>
            <a:endParaRPr lang="zh-TW" altLang="en-US"/>
          </a:p>
        </p:txBody>
      </p:sp>
      <p:sp>
        <p:nvSpPr>
          <p:cNvPr id="4" name="頁尾版面配置區 3">
            <a:extLst>
              <a:ext uri="{FF2B5EF4-FFF2-40B4-BE49-F238E27FC236}">
                <a16:creationId xmlns:a16="http://schemas.microsoft.com/office/drawing/2014/main" id="{A3910E03-4296-EE21-BCD2-1A10EA1C804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E44E180-1544-3327-9332-CCD662EF36B8}"/>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136924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D980D6B-2DFA-8989-B36B-15FF4F79D7C0}"/>
              </a:ext>
            </a:extLst>
          </p:cNvPr>
          <p:cNvSpPr>
            <a:spLocks noGrp="1"/>
          </p:cNvSpPr>
          <p:nvPr>
            <p:ph type="dt" sz="half" idx="10"/>
          </p:nvPr>
        </p:nvSpPr>
        <p:spPr/>
        <p:txBody>
          <a:bodyPr/>
          <a:lstStyle/>
          <a:p>
            <a:fld id="{20FD01EA-D77E-424F-9D5C-AFE178FCA0BE}" type="datetimeFigureOut">
              <a:rPr lang="zh-TW" altLang="en-US" smtClean="0"/>
              <a:t>2026/1/26</a:t>
            </a:fld>
            <a:endParaRPr lang="zh-TW" altLang="en-US"/>
          </a:p>
        </p:txBody>
      </p:sp>
      <p:sp>
        <p:nvSpPr>
          <p:cNvPr id="3" name="頁尾版面配置區 2">
            <a:extLst>
              <a:ext uri="{FF2B5EF4-FFF2-40B4-BE49-F238E27FC236}">
                <a16:creationId xmlns:a16="http://schemas.microsoft.com/office/drawing/2014/main" id="{FF79264D-D9E0-EB35-F4AB-9F200DCA94D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B4FF2AD-0CE6-9805-0637-857D79F01CD1}"/>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290732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276422-BA16-5BDD-B210-EEA5B0C1A8F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562F36C-2626-2BF1-BCC2-5CF96ACA0F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E89F2C4-3DE6-C7F1-1983-449550D8D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1675304-2222-01E2-65BE-3D223B147388}"/>
              </a:ext>
            </a:extLst>
          </p:cNvPr>
          <p:cNvSpPr>
            <a:spLocks noGrp="1"/>
          </p:cNvSpPr>
          <p:nvPr>
            <p:ph type="dt" sz="half" idx="10"/>
          </p:nvPr>
        </p:nvSpPr>
        <p:spPr/>
        <p:txBody>
          <a:bodyPr/>
          <a:lstStyle/>
          <a:p>
            <a:fld id="{20FD01EA-D77E-424F-9D5C-AFE178FCA0BE}" type="datetimeFigureOut">
              <a:rPr lang="zh-TW" altLang="en-US" smtClean="0"/>
              <a:t>2026/1/26</a:t>
            </a:fld>
            <a:endParaRPr lang="zh-TW" altLang="en-US"/>
          </a:p>
        </p:txBody>
      </p:sp>
      <p:sp>
        <p:nvSpPr>
          <p:cNvPr id="6" name="頁尾版面配置區 5">
            <a:extLst>
              <a:ext uri="{FF2B5EF4-FFF2-40B4-BE49-F238E27FC236}">
                <a16:creationId xmlns:a16="http://schemas.microsoft.com/office/drawing/2014/main" id="{91F07E61-9383-B8F4-96BF-144D321B8DE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6BAB8A-6E85-8B9F-8CE6-C4F67535A3E7}"/>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135043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BE38C7-C0DE-947D-6C2D-357716F8E06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B7DC5D-689E-D5A3-D61D-E564AA2EB7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5B73E19-6F83-A140-97DD-939E5D424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407668C-5A3F-8D72-0019-00A0111F403B}"/>
              </a:ext>
            </a:extLst>
          </p:cNvPr>
          <p:cNvSpPr>
            <a:spLocks noGrp="1"/>
          </p:cNvSpPr>
          <p:nvPr>
            <p:ph type="dt" sz="half" idx="10"/>
          </p:nvPr>
        </p:nvSpPr>
        <p:spPr/>
        <p:txBody>
          <a:bodyPr/>
          <a:lstStyle/>
          <a:p>
            <a:fld id="{20FD01EA-D77E-424F-9D5C-AFE178FCA0BE}" type="datetimeFigureOut">
              <a:rPr lang="zh-TW" altLang="en-US" smtClean="0"/>
              <a:t>2026/1/26</a:t>
            </a:fld>
            <a:endParaRPr lang="zh-TW" altLang="en-US"/>
          </a:p>
        </p:txBody>
      </p:sp>
      <p:sp>
        <p:nvSpPr>
          <p:cNvPr id="6" name="頁尾版面配置區 5">
            <a:extLst>
              <a:ext uri="{FF2B5EF4-FFF2-40B4-BE49-F238E27FC236}">
                <a16:creationId xmlns:a16="http://schemas.microsoft.com/office/drawing/2014/main" id="{D55818AB-D2A0-66C8-3E2D-3DC431DC963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9D16464-1C49-240F-8DCF-446460590218}"/>
              </a:ext>
            </a:extLst>
          </p:cNvPr>
          <p:cNvSpPr>
            <a:spLocks noGrp="1"/>
          </p:cNvSpPr>
          <p:nvPr>
            <p:ph type="sldNum" sz="quarter" idx="12"/>
          </p:nvPr>
        </p:nvSpPr>
        <p:spPr/>
        <p:txBody>
          <a:body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2358348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7FC7D72-7CD0-26FC-8776-C47AAD42A4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D179C8B-5B29-BE34-78AC-CAA457684B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7B156AF-6DA3-2DD1-1CAF-C30C18C702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FD01EA-D77E-424F-9D5C-AFE178FCA0BE}" type="datetimeFigureOut">
              <a:rPr lang="zh-TW" altLang="en-US" smtClean="0"/>
              <a:t>2026/1/26</a:t>
            </a:fld>
            <a:endParaRPr lang="zh-TW" altLang="en-US"/>
          </a:p>
        </p:txBody>
      </p:sp>
      <p:sp>
        <p:nvSpPr>
          <p:cNvPr id="5" name="頁尾版面配置區 4">
            <a:extLst>
              <a:ext uri="{FF2B5EF4-FFF2-40B4-BE49-F238E27FC236}">
                <a16:creationId xmlns:a16="http://schemas.microsoft.com/office/drawing/2014/main" id="{D7EA0479-46FF-C309-8D50-8A4876F6E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D78C71D-3DAE-68C6-7947-C68CC8E043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986433-BF4C-450C-9582-3263400C5780}" type="slidenum">
              <a:rPr lang="zh-TW" altLang="en-US" smtClean="0"/>
              <a:t>‹#›</a:t>
            </a:fld>
            <a:endParaRPr lang="zh-TW" altLang="en-US"/>
          </a:p>
        </p:txBody>
      </p:sp>
    </p:spTree>
    <p:extLst>
      <p:ext uri="{BB962C8B-B14F-4D97-AF65-F5344CB8AC3E}">
        <p14:creationId xmlns:p14="http://schemas.microsoft.com/office/powerpoint/2010/main" val="2837064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9.png"/><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1.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4.xml"/><Relationship Id="rId5" Type="http://schemas.openxmlformats.org/officeDocument/2006/relationships/image" Target="../media/image96.jpg"/><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文字, 戶外, 地面 的圖片&#10;&#10;AI 產生的內容可能不正確。">
            <a:extLst>
              <a:ext uri="{FF2B5EF4-FFF2-40B4-BE49-F238E27FC236}">
                <a16:creationId xmlns:a16="http://schemas.microsoft.com/office/drawing/2014/main" id="{57B1AD07-5AEF-21D5-FCAE-D94C5A131694}"/>
              </a:ext>
            </a:extLst>
          </p:cNvPr>
          <p:cNvPicPr>
            <a:picLocks noChangeAspect="1"/>
          </p:cNvPicPr>
          <p:nvPr/>
        </p:nvPicPr>
        <p:blipFill>
          <a:blip r:embed="rId2">
            <a:extLst>
              <a:ext uri="{28A0092B-C50C-407E-A947-70E740481C1C}">
                <a14:useLocalDpi xmlns:a14="http://schemas.microsoft.com/office/drawing/2010/main" val="0"/>
              </a:ext>
            </a:extLst>
          </a:blip>
          <a:srcRect l="192" t="30775" r="21930" b="16970"/>
          <a:stretch>
            <a:fillRect/>
          </a:stretch>
        </p:blipFill>
        <p:spPr>
          <a:xfrm rot="10800000">
            <a:off x="0" y="0"/>
            <a:ext cx="7387178" cy="3717541"/>
          </a:xfrm>
          <a:prstGeom prst="rect">
            <a:avLst/>
          </a:prstGeom>
        </p:spPr>
      </p:pic>
      <p:sp>
        <p:nvSpPr>
          <p:cNvPr id="8" name="語音泡泡: 圓角矩形 7">
            <a:extLst>
              <a:ext uri="{FF2B5EF4-FFF2-40B4-BE49-F238E27FC236}">
                <a16:creationId xmlns:a16="http://schemas.microsoft.com/office/drawing/2014/main" id="{D096F1F1-55F8-906D-E2BB-6141965C4680}"/>
              </a:ext>
            </a:extLst>
          </p:cNvPr>
          <p:cNvSpPr/>
          <p:nvPr/>
        </p:nvSpPr>
        <p:spPr>
          <a:xfrm>
            <a:off x="214881" y="3908165"/>
            <a:ext cx="1976584" cy="988291"/>
          </a:xfrm>
          <a:prstGeom prst="wedgeRoundRectCallout">
            <a:avLst>
              <a:gd name="adj1" fmla="val -39"/>
              <a:gd name="adj2" fmla="val -10795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3</a:t>
            </a:r>
            <a:r>
              <a:rPr lang="zh-TW" altLang="en-US" dirty="0"/>
              <a:t>分球閥</a:t>
            </a:r>
            <a:endParaRPr lang="en-US" altLang="zh-TW" dirty="0"/>
          </a:p>
          <a:p>
            <a:pPr algn="ctr"/>
            <a:r>
              <a:rPr lang="en-US" altLang="zh-TW" dirty="0"/>
              <a:t>WACXXX0004-0</a:t>
            </a:r>
            <a:endParaRPr lang="zh-TW" altLang="en-US" dirty="0"/>
          </a:p>
        </p:txBody>
      </p:sp>
      <p:sp>
        <p:nvSpPr>
          <p:cNvPr id="9" name="語音泡泡: 圓角矩形 8">
            <a:extLst>
              <a:ext uri="{FF2B5EF4-FFF2-40B4-BE49-F238E27FC236}">
                <a16:creationId xmlns:a16="http://schemas.microsoft.com/office/drawing/2014/main" id="{E62FF68B-B43E-4F41-CBBD-C5EA59AF6A8E}"/>
              </a:ext>
            </a:extLst>
          </p:cNvPr>
          <p:cNvSpPr/>
          <p:nvPr/>
        </p:nvSpPr>
        <p:spPr>
          <a:xfrm>
            <a:off x="3799833" y="166527"/>
            <a:ext cx="2910314" cy="988291"/>
          </a:xfrm>
          <a:prstGeom prst="wedgeRoundRectCallout">
            <a:avLst>
              <a:gd name="adj1" fmla="val -76135"/>
              <a:gd name="adj2" fmla="val 6393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t>數位壓力表</a:t>
            </a:r>
            <a:r>
              <a:rPr lang="en-US" altLang="zh-TW" dirty="0"/>
              <a:t>(MD-5260)</a:t>
            </a:r>
          </a:p>
          <a:p>
            <a:pPr algn="ctr"/>
            <a:r>
              <a:rPr lang="en-US" altLang="zh-TW" dirty="0"/>
              <a:t>TOOL-D0065</a:t>
            </a:r>
            <a:endParaRPr lang="zh-TW" altLang="en-US" dirty="0"/>
          </a:p>
        </p:txBody>
      </p:sp>
      <p:sp>
        <p:nvSpPr>
          <p:cNvPr id="10" name="語音泡泡: 圓角矩形 9">
            <a:extLst>
              <a:ext uri="{FF2B5EF4-FFF2-40B4-BE49-F238E27FC236}">
                <a16:creationId xmlns:a16="http://schemas.microsoft.com/office/drawing/2014/main" id="{4C6AFD4A-7C1B-3BD1-00A4-C787CDF17537}"/>
              </a:ext>
            </a:extLst>
          </p:cNvPr>
          <p:cNvSpPr/>
          <p:nvPr/>
        </p:nvSpPr>
        <p:spPr>
          <a:xfrm>
            <a:off x="2714276" y="3889800"/>
            <a:ext cx="2910314" cy="1006656"/>
          </a:xfrm>
          <a:prstGeom prst="wedgeRoundRectCallout">
            <a:avLst>
              <a:gd name="adj1" fmla="val -62117"/>
              <a:gd name="adj2" fmla="val -9975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t>四分六角出水接頭</a:t>
            </a:r>
            <a:endParaRPr lang="en-US" altLang="zh-TW" dirty="0"/>
          </a:p>
          <a:p>
            <a:pPr algn="ctr"/>
            <a:r>
              <a:rPr lang="en-US" altLang="zh-TW" dirty="0"/>
              <a:t>MTLTUB0008-0</a:t>
            </a:r>
            <a:endParaRPr lang="zh-TW" altLang="en-US" dirty="0"/>
          </a:p>
        </p:txBody>
      </p:sp>
      <p:sp>
        <p:nvSpPr>
          <p:cNvPr id="11" name="語音泡泡: 圓角矩形 10">
            <a:extLst>
              <a:ext uri="{FF2B5EF4-FFF2-40B4-BE49-F238E27FC236}">
                <a16:creationId xmlns:a16="http://schemas.microsoft.com/office/drawing/2014/main" id="{56C3628D-C98C-26E0-CD0A-BAD1CFEF14D8}"/>
              </a:ext>
            </a:extLst>
          </p:cNvPr>
          <p:cNvSpPr/>
          <p:nvPr/>
        </p:nvSpPr>
        <p:spPr>
          <a:xfrm>
            <a:off x="3799833" y="1736755"/>
            <a:ext cx="2910314" cy="988291"/>
          </a:xfrm>
          <a:prstGeom prst="wedgeRoundRectCallout">
            <a:avLst>
              <a:gd name="adj1" fmla="val -68835"/>
              <a:gd name="adj2" fmla="val 8543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t>不銹鋼高壓軟管</a:t>
            </a:r>
            <a:r>
              <a:rPr lang="en-US" altLang="zh-TW" dirty="0"/>
              <a:t>1.5</a:t>
            </a:r>
            <a:r>
              <a:rPr lang="zh-TW" altLang="en-US" dirty="0"/>
              <a:t>呎</a:t>
            </a:r>
            <a:endParaRPr lang="en-US" altLang="zh-TW" dirty="0"/>
          </a:p>
          <a:p>
            <a:pPr algn="ctr"/>
            <a:r>
              <a:rPr lang="en-US" altLang="zh-TW" dirty="0"/>
              <a:t>WD-P001</a:t>
            </a:r>
            <a:endParaRPr lang="zh-TW" altLang="en-US" dirty="0"/>
          </a:p>
        </p:txBody>
      </p:sp>
      <p:pic>
        <p:nvPicPr>
          <p:cNvPr id="14" name="圖片 13">
            <a:extLst>
              <a:ext uri="{FF2B5EF4-FFF2-40B4-BE49-F238E27FC236}">
                <a16:creationId xmlns:a16="http://schemas.microsoft.com/office/drawing/2014/main" id="{707686AE-FC08-04CB-9072-D482DE985D1D}"/>
              </a:ext>
            </a:extLst>
          </p:cNvPr>
          <p:cNvPicPr>
            <a:picLocks noChangeAspect="1"/>
          </p:cNvPicPr>
          <p:nvPr/>
        </p:nvPicPr>
        <p:blipFill>
          <a:blip r:embed="rId3"/>
          <a:stretch>
            <a:fillRect/>
          </a:stretch>
        </p:blipFill>
        <p:spPr>
          <a:xfrm>
            <a:off x="7387178" y="0"/>
            <a:ext cx="4813854" cy="6179127"/>
          </a:xfrm>
          <a:prstGeom prst="rect">
            <a:avLst/>
          </a:prstGeom>
        </p:spPr>
      </p:pic>
      <p:sp>
        <p:nvSpPr>
          <p:cNvPr id="15" name="文字方塊 14">
            <a:extLst>
              <a:ext uri="{FF2B5EF4-FFF2-40B4-BE49-F238E27FC236}">
                <a16:creationId xmlns:a16="http://schemas.microsoft.com/office/drawing/2014/main" id="{594F4D79-7CDC-997F-59EE-5A5D26F6F9BE}"/>
              </a:ext>
            </a:extLst>
          </p:cNvPr>
          <p:cNvSpPr txBox="1"/>
          <p:nvPr/>
        </p:nvSpPr>
        <p:spPr>
          <a:xfrm>
            <a:off x="-21112" y="5087080"/>
            <a:ext cx="7408289" cy="1477328"/>
          </a:xfrm>
          <a:prstGeom prst="rect">
            <a:avLst/>
          </a:prstGeom>
          <a:noFill/>
        </p:spPr>
        <p:txBody>
          <a:bodyPr wrap="square" rtlCol="0">
            <a:spAutoFit/>
          </a:bodyPr>
          <a:lstStyle/>
          <a:p>
            <a:r>
              <a:rPr lang="zh-TW" altLang="en-US" dirty="0"/>
              <a:t>全戶廠勘請進行組裝此數位壓力表，進行量測水壓，確認客戶家水壓是否符合安裝水壓，請各門市與總倉申請上述料件</a:t>
            </a:r>
            <a:endParaRPr lang="en-US" altLang="zh-TW" dirty="0"/>
          </a:p>
          <a:p>
            <a:endParaRPr lang="en-US" altLang="zh-TW" dirty="0"/>
          </a:p>
          <a:p>
            <a:r>
              <a:rPr lang="zh-TW" altLang="en-US" dirty="0"/>
              <a:t>可以接在客戶將浴室淋浴接頭處或是客戶家水龍頭下方管接進行水壓量測</a:t>
            </a:r>
          </a:p>
        </p:txBody>
      </p:sp>
    </p:spTree>
    <p:extLst>
      <p:ext uri="{BB962C8B-B14F-4D97-AF65-F5344CB8AC3E}">
        <p14:creationId xmlns:p14="http://schemas.microsoft.com/office/powerpoint/2010/main" val="194529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文字, 螢幕擷取畫面, 字型, 數字 的圖片&#10;&#10;AI 產生的內容可能不正確。">
            <a:extLst>
              <a:ext uri="{FF2B5EF4-FFF2-40B4-BE49-F238E27FC236}">
                <a16:creationId xmlns:a16="http://schemas.microsoft.com/office/drawing/2014/main" id="{7287C1DA-7723-FF3E-02A0-069C29B26D0A}"/>
              </a:ext>
            </a:extLst>
          </p:cNvPr>
          <p:cNvPicPr>
            <a:picLocks noChangeAspect="1"/>
          </p:cNvPicPr>
          <p:nvPr/>
        </p:nvPicPr>
        <p:blipFill>
          <a:blip r:embed="rId2">
            <a:extLst>
              <a:ext uri="{28A0092B-C50C-407E-A947-70E740481C1C}">
                <a14:useLocalDpi xmlns:a14="http://schemas.microsoft.com/office/drawing/2010/main" val="0"/>
              </a:ext>
            </a:extLst>
          </a:blip>
          <a:srcRect t="12390"/>
          <a:stretch>
            <a:fillRect/>
          </a:stretch>
        </p:blipFill>
        <p:spPr>
          <a:xfrm>
            <a:off x="27709" y="0"/>
            <a:ext cx="3070318" cy="6008255"/>
          </a:xfrm>
          <a:prstGeom prst="rect">
            <a:avLst/>
          </a:prstGeom>
        </p:spPr>
      </p:pic>
      <p:sp>
        <p:nvSpPr>
          <p:cNvPr id="8" name="文字方塊 7">
            <a:extLst>
              <a:ext uri="{FF2B5EF4-FFF2-40B4-BE49-F238E27FC236}">
                <a16:creationId xmlns:a16="http://schemas.microsoft.com/office/drawing/2014/main" id="{D4B279FB-9905-8D57-484F-5697EFC16907}"/>
              </a:ext>
            </a:extLst>
          </p:cNvPr>
          <p:cNvSpPr txBox="1"/>
          <p:nvPr/>
        </p:nvSpPr>
        <p:spPr>
          <a:xfrm>
            <a:off x="3027983" y="2332288"/>
            <a:ext cx="4037835" cy="1754326"/>
          </a:xfrm>
          <a:prstGeom prst="rect">
            <a:avLst/>
          </a:prstGeom>
          <a:solidFill>
            <a:srgbClr val="E0F5CB"/>
          </a:solidFill>
        </p:spPr>
        <p:txBody>
          <a:bodyPr wrap="square" rtlCol="0">
            <a:spAutoFit/>
          </a:bodyPr>
          <a:lstStyle/>
          <a:p>
            <a:r>
              <a:rPr lang="zh-TW" altLang="en-US" dirty="0">
                <a:latin typeface="+mn-ea"/>
              </a:rPr>
              <a:t>請客戶於機器上解鎖</a:t>
            </a:r>
            <a:r>
              <a:rPr lang="en-US" altLang="zh-TW" dirty="0">
                <a:latin typeface="+mn-ea"/>
              </a:rPr>
              <a:t>(</a:t>
            </a:r>
            <a:r>
              <a:rPr lang="zh-TW" altLang="en-US" dirty="0">
                <a:latin typeface="+mn-ea"/>
              </a:rPr>
              <a:t>上下鍵同時按下</a:t>
            </a:r>
            <a:r>
              <a:rPr lang="en-US" altLang="zh-TW" dirty="0">
                <a:latin typeface="+mn-ea"/>
              </a:rPr>
              <a:t>)</a:t>
            </a:r>
            <a:r>
              <a:rPr lang="zh-TW" altLang="en-US" dirty="0">
                <a:latin typeface="+mn-ea"/>
              </a:rPr>
              <a:t>，按任意鍵解除低鹽警保並加鹽錠</a:t>
            </a:r>
            <a:endParaRPr lang="en-US" altLang="zh-TW" dirty="0">
              <a:latin typeface="+mn-ea"/>
            </a:endParaRPr>
          </a:p>
          <a:p>
            <a:r>
              <a:rPr lang="zh-TW" altLang="en-US" dirty="0">
                <a:latin typeface="+mn-ea"/>
              </a:rPr>
              <a:t>請客戶於</a:t>
            </a:r>
            <a:r>
              <a:rPr lang="en-US" altLang="zh-TW" dirty="0">
                <a:latin typeface="+mn-ea"/>
              </a:rPr>
              <a:t>WST</a:t>
            </a:r>
            <a:r>
              <a:rPr lang="zh-TW" altLang="en-US" dirty="0">
                <a:latin typeface="+mn-ea"/>
              </a:rPr>
              <a:t>軟水系統</a:t>
            </a:r>
            <a:r>
              <a:rPr lang="en-US" altLang="zh-TW" dirty="0">
                <a:latin typeface="+mn-ea"/>
              </a:rPr>
              <a:t>APP</a:t>
            </a:r>
            <a:r>
              <a:rPr lang="zh-TW" altLang="en-US" dirty="0">
                <a:latin typeface="+mn-ea"/>
              </a:rPr>
              <a:t>執行以下動作</a:t>
            </a:r>
            <a:endParaRPr lang="en-US" altLang="zh-TW" dirty="0">
              <a:latin typeface="+mn-ea"/>
            </a:endParaRPr>
          </a:p>
          <a:p>
            <a:r>
              <a:rPr lang="en-US" altLang="zh-TW" dirty="0">
                <a:latin typeface="+mn-ea"/>
              </a:rPr>
              <a:t>1.</a:t>
            </a:r>
            <a:r>
              <a:rPr lang="zh-TW" altLang="en-US" dirty="0">
                <a:latin typeface="+mn-ea"/>
              </a:rPr>
              <a:t>等待 </a:t>
            </a:r>
            <a:r>
              <a:rPr lang="en-US" altLang="zh-TW" dirty="0">
                <a:latin typeface="+mn-ea"/>
              </a:rPr>
              <a:t>6 </a:t>
            </a:r>
            <a:r>
              <a:rPr lang="zh-TW" altLang="en-US" dirty="0">
                <a:latin typeface="+mn-ea"/>
              </a:rPr>
              <a:t>小時後按下立即再生進行再生</a:t>
            </a:r>
            <a:endParaRPr lang="en-US" altLang="zh-TW" dirty="0">
              <a:latin typeface="+mn-ea"/>
            </a:endParaRPr>
          </a:p>
          <a:p>
            <a:endParaRPr lang="zh-TW" altLang="en-US" dirty="0"/>
          </a:p>
        </p:txBody>
      </p:sp>
      <p:pic>
        <p:nvPicPr>
          <p:cNvPr id="10" name="圖片 9">
            <a:extLst>
              <a:ext uri="{FF2B5EF4-FFF2-40B4-BE49-F238E27FC236}">
                <a16:creationId xmlns:a16="http://schemas.microsoft.com/office/drawing/2014/main" id="{D10A92CD-AF24-F25B-268F-86F52774480B}"/>
              </a:ext>
            </a:extLst>
          </p:cNvPr>
          <p:cNvPicPr>
            <a:picLocks noChangeAspect="1"/>
          </p:cNvPicPr>
          <p:nvPr/>
        </p:nvPicPr>
        <p:blipFill>
          <a:blip r:embed="rId3"/>
          <a:stretch>
            <a:fillRect/>
          </a:stretch>
        </p:blipFill>
        <p:spPr>
          <a:xfrm>
            <a:off x="3218100" y="296946"/>
            <a:ext cx="3385900" cy="1762763"/>
          </a:xfrm>
          <a:prstGeom prst="rect">
            <a:avLst/>
          </a:prstGeom>
        </p:spPr>
      </p:pic>
      <p:sp>
        <p:nvSpPr>
          <p:cNvPr id="13" name="文字方塊 12">
            <a:extLst>
              <a:ext uri="{FF2B5EF4-FFF2-40B4-BE49-F238E27FC236}">
                <a16:creationId xmlns:a16="http://schemas.microsoft.com/office/drawing/2014/main" id="{8EF730A6-995B-AD42-096F-F4DA3EADF19D}"/>
              </a:ext>
            </a:extLst>
          </p:cNvPr>
          <p:cNvSpPr txBox="1"/>
          <p:nvPr/>
        </p:nvSpPr>
        <p:spPr>
          <a:xfrm>
            <a:off x="160864" y="6232344"/>
            <a:ext cx="8493609" cy="523220"/>
          </a:xfrm>
          <a:prstGeom prst="rect">
            <a:avLst/>
          </a:prstGeom>
          <a:noFill/>
        </p:spPr>
        <p:txBody>
          <a:bodyPr wrap="square" rtlCol="0">
            <a:spAutoFit/>
          </a:bodyPr>
          <a:lstStyle/>
          <a:p>
            <a:r>
              <a:rPr lang="zh-TW" altLang="en-US" sz="2800" dirty="0"/>
              <a:t>解除機器上的缺鹽警報方式及</a:t>
            </a:r>
            <a:r>
              <a:rPr lang="en-US" altLang="zh-TW" sz="2800" dirty="0"/>
              <a:t>APP</a:t>
            </a:r>
            <a:r>
              <a:rPr lang="zh-TW" altLang="en-US" sz="2800" dirty="0"/>
              <a:t>執行說明</a:t>
            </a:r>
          </a:p>
        </p:txBody>
      </p:sp>
      <p:sp>
        <p:nvSpPr>
          <p:cNvPr id="6" name="圖說文字: 向右箭號 5">
            <a:extLst>
              <a:ext uri="{FF2B5EF4-FFF2-40B4-BE49-F238E27FC236}">
                <a16:creationId xmlns:a16="http://schemas.microsoft.com/office/drawing/2014/main" id="{4F0FB118-0F76-F453-221D-79CFA8CADB9A}"/>
              </a:ext>
            </a:extLst>
          </p:cNvPr>
          <p:cNvSpPr/>
          <p:nvPr/>
        </p:nvSpPr>
        <p:spPr>
          <a:xfrm>
            <a:off x="1562868" y="1212272"/>
            <a:ext cx="2189018" cy="895927"/>
          </a:xfrm>
          <a:prstGeom prst="rightArrowCallout">
            <a:avLst>
              <a:gd name="adj1" fmla="val 25000"/>
              <a:gd name="adj2" fmla="val 25000"/>
              <a:gd name="adj3" fmla="val 25000"/>
              <a:gd name="adj4" fmla="val 61775"/>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descr="一張含有 文字, 螢幕擷取畫面, 字型, 數字 的圖片&#10;&#10;AI 產生的內容可能不正確。">
            <a:extLst>
              <a:ext uri="{FF2B5EF4-FFF2-40B4-BE49-F238E27FC236}">
                <a16:creationId xmlns:a16="http://schemas.microsoft.com/office/drawing/2014/main" id="{B38D5523-CD3A-557E-51A3-A117AD01B5C8}"/>
              </a:ext>
            </a:extLst>
          </p:cNvPr>
          <p:cNvPicPr>
            <a:picLocks noChangeAspect="1"/>
          </p:cNvPicPr>
          <p:nvPr/>
        </p:nvPicPr>
        <p:blipFill>
          <a:blip r:embed="rId2">
            <a:extLst>
              <a:ext uri="{28A0092B-C50C-407E-A947-70E740481C1C}">
                <a14:useLocalDpi xmlns:a14="http://schemas.microsoft.com/office/drawing/2010/main" val="0"/>
              </a:ext>
            </a:extLst>
          </a:blip>
          <a:srcRect t="12390"/>
          <a:stretch>
            <a:fillRect/>
          </a:stretch>
        </p:blipFill>
        <p:spPr>
          <a:xfrm>
            <a:off x="7185891" y="-1"/>
            <a:ext cx="3070318" cy="6008255"/>
          </a:xfrm>
          <a:prstGeom prst="rect">
            <a:avLst/>
          </a:prstGeom>
        </p:spPr>
      </p:pic>
      <p:sp>
        <p:nvSpPr>
          <p:cNvPr id="7" name="文字方塊 6">
            <a:extLst>
              <a:ext uri="{FF2B5EF4-FFF2-40B4-BE49-F238E27FC236}">
                <a16:creationId xmlns:a16="http://schemas.microsoft.com/office/drawing/2014/main" id="{A03BFF51-E3BD-C8F2-06D6-3E11A4FF1B34}"/>
              </a:ext>
            </a:extLst>
          </p:cNvPr>
          <p:cNvSpPr txBox="1"/>
          <p:nvPr/>
        </p:nvSpPr>
        <p:spPr>
          <a:xfrm rot="14047382" flipH="1" flipV="1">
            <a:off x="9274999" y="4110871"/>
            <a:ext cx="969906" cy="769441"/>
          </a:xfrm>
          <a:prstGeom prst="rect">
            <a:avLst/>
          </a:prstGeom>
          <a:noFill/>
        </p:spPr>
        <p:txBody>
          <a:bodyPr wrap="square">
            <a:spAutoFit/>
          </a:bodyPr>
          <a:lstStyle/>
          <a:p>
            <a:r>
              <a:rPr lang="zh-TW" altLang="en-US" sz="4400" dirty="0"/>
              <a:t>👇</a:t>
            </a:r>
          </a:p>
        </p:txBody>
      </p:sp>
      <p:cxnSp>
        <p:nvCxnSpPr>
          <p:cNvPr id="9" name="直線單箭頭接點 8">
            <a:extLst>
              <a:ext uri="{FF2B5EF4-FFF2-40B4-BE49-F238E27FC236}">
                <a16:creationId xmlns:a16="http://schemas.microsoft.com/office/drawing/2014/main" id="{302EF9DF-92E5-B986-0DDC-38FD27AD95ED}"/>
              </a:ext>
            </a:extLst>
          </p:cNvPr>
          <p:cNvCxnSpPr>
            <a:cxnSpLocks/>
          </p:cNvCxnSpPr>
          <p:nvPr/>
        </p:nvCxnSpPr>
        <p:spPr>
          <a:xfrm>
            <a:off x="6919067" y="3596566"/>
            <a:ext cx="2317297" cy="10862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文字方塊 13">
            <a:extLst>
              <a:ext uri="{FF2B5EF4-FFF2-40B4-BE49-F238E27FC236}">
                <a16:creationId xmlns:a16="http://schemas.microsoft.com/office/drawing/2014/main" id="{43AEF9DA-AC92-63F7-13BF-1F571AA1D80C}"/>
              </a:ext>
            </a:extLst>
          </p:cNvPr>
          <p:cNvSpPr txBox="1"/>
          <p:nvPr/>
        </p:nvSpPr>
        <p:spPr>
          <a:xfrm>
            <a:off x="3027983" y="4495591"/>
            <a:ext cx="4037835" cy="1477328"/>
          </a:xfrm>
          <a:prstGeom prst="rect">
            <a:avLst/>
          </a:prstGeom>
          <a:noFill/>
        </p:spPr>
        <p:txBody>
          <a:bodyPr wrap="square" rtlCol="0">
            <a:spAutoFit/>
          </a:bodyPr>
          <a:lstStyle/>
          <a:p>
            <a:endParaRPr lang="en-US" altLang="zh-TW" dirty="0">
              <a:latin typeface="+mn-ea"/>
            </a:endParaRPr>
          </a:p>
          <a:p>
            <a:r>
              <a:rPr lang="en-US" altLang="zh-TW" dirty="0">
                <a:latin typeface="+mn-ea"/>
              </a:rPr>
              <a:t>2.</a:t>
            </a:r>
            <a:r>
              <a:rPr lang="zh-TW" altLang="en-US" dirty="0">
                <a:latin typeface="+mn-ea"/>
              </a:rPr>
              <a:t>再生完畢後，解除全戶軟水</a:t>
            </a:r>
            <a:r>
              <a:rPr lang="zh-TW" altLang="en-US" dirty="0">
                <a:solidFill>
                  <a:srgbClr val="FF0000"/>
                </a:solidFill>
                <a:latin typeface="+mn-ea"/>
              </a:rPr>
              <a:t>需加鹽錠</a:t>
            </a:r>
            <a:endParaRPr lang="en-US" altLang="zh-TW" dirty="0">
              <a:solidFill>
                <a:srgbClr val="FF0000"/>
              </a:solidFill>
              <a:latin typeface="+mn-ea"/>
            </a:endParaRPr>
          </a:p>
          <a:p>
            <a:r>
              <a:rPr lang="zh-TW" altLang="en-US" dirty="0">
                <a:latin typeface="+mn-ea"/>
              </a:rPr>
              <a:t>執行</a:t>
            </a:r>
            <a:r>
              <a:rPr lang="zh-TW" altLang="en-US" dirty="0"/>
              <a:t>全戶軟水</a:t>
            </a:r>
            <a:r>
              <a:rPr lang="zh-TW" altLang="en-US" dirty="0">
                <a:solidFill>
                  <a:srgbClr val="FF0000"/>
                </a:solidFill>
              </a:rPr>
              <a:t>需加鹽錠⮕按設定⮕按鹽錠芯重置⮕重新計算鹽錠天數</a:t>
            </a:r>
            <a:r>
              <a:rPr lang="en-US" altLang="zh-TW" dirty="0">
                <a:solidFill>
                  <a:srgbClr val="FF0000"/>
                </a:solidFill>
              </a:rPr>
              <a:t>”</a:t>
            </a:r>
            <a:r>
              <a:rPr lang="zh-TW" altLang="en-US" dirty="0">
                <a:solidFill>
                  <a:srgbClr val="FF0000"/>
                </a:solidFill>
              </a:rPr>
              <a:t>確認</a:t>
            </a:r>
            <a:r>
              <a:rPr lang="en-US" altLang="zh-TW" dirty="0">
                <a:solidFill>
                  <a:srgbClr val="FF0000"/>
                </a:solidFill>
              </a:rPr>
              <a:t>”</a:t>
            </a:r>
            <a:endParaRPr lang="zh-TW" altLang="en-US" dirty="0">
              <a:solidFill>
                <a:srgbClr val="FF0000"/>
              </a:solidFill>
            </a:endParaRPr>
          </a:p>
          <a:p>
            <a:endParaRPr lang="zh-TW" altLang="en-US" dirty="0"/>
          </a:p>
        </p:txBody>
      </p:sp>
    </p:spTree>
    <p:extLst>
      <p:ext uri="{BB962C8B-B14F-4D97-AF65-F5344CB8AC3E}">
        <p14:creationId xmlns:p14="http://schemas.microsoft.com/office/powerpoint/2010/main" val="2664937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C3C88-5B3F-C8FC-A72E-C6A2283BD26B}"/>
            </a:ext>
          </a:extLst>
        </p:cNvPr>
        <p:cNvGrpSpPr/>
        <p:nvPr/>
      </p:nvGrpSpPr>
      <p:grpSpPr>
        <a:xfrm>
          <a:off x="0" y="0"/>
          <a:ext cx="0" cy="0"/>
          <a:chOff x="0" y="0"/>
          <a:chExt cx="0" cy="0"/>
        </a:xfrm>
      </p:grpSpPr>
      <p:pic>
        <p:nvPicPr>
          <p:cNvPr id="20" name="圖片 19">
            <a:extLst>
              <a:ext uri="{FF2B5EF4-FFF2-40B4-BE49-F238E27FC236}">
                <a16:creationId xmlns:a16="http://schemas.microsoft.com/office/drawing/2014/main" id="{F8250DD3-6D5D-7BE2-7501-CF0A5B3E211E}"/>
              </a:ext>
            </a:extLst>
          </p:cNvPr>
          <p:cNvPicPr>
            <a:picLocks noChangeAspect="1"/>
          </p:cNvPicPr>
          <p:nvPr/>
        </p:nvPicPr>
        <p:blipFill>
          <a:blip r:embed="rId2"/>
          <a:srcRect l="2238" r="2490" b="1884"/>
          <a:stretch>
            <a:fillRect/>
          </a:stretch>
        </p:blipFill>
        <p:spPr>
          <a:xfrm>
            <a:off x="6157894" y="0"/>
            <a:ext cx="2958732" cy="6253018"/>
          </a:xfrm>
          <a:prstGeom prst="rect">
            <a:avLst/>
          </a:prstGeom>
        </p:spPr>
      </p:pic>
      <p:pic>
        <p:nvPicPr>
          <p:cNvPr id="11" name="圖片 10">
            <a:extLst>
              <a:ext uri="{FF2B5EF4-FFF2-40B4-BE49-F238E27FC236}">
                <a16:creationId xmlns:a16="http://schemas.microsoft.com/office/drawing/2014/main" id="{83B0D2F4-F88E-FC43-E1DA-F3AD215EDC89}"/>
              </a:ext>
            </a:extLst>
          </p:cNvPr>
          <p:cNvPicPr>
            <a:picLocks noChangeAspect="1"/>
          </p:cNvPicPr>
          <p:nvPr/>
        </p:nvPicPr>
        <p:blipFill>
          <a:blip r:embed="rId3"/>
          <a:srcRect t="9726"/>
          <a:stretch>
            <a:fillRect/>
          </a:stretch>
        </p:blipFill>
        <p:spPr>
          <a:xfrm>
            <a:off x="9116625" y="0"/>
            <a:ext cx="3096057" cy="5658678"/>
          </a:xfrm>
          <a:prstGeom prst="rect">
            <a:avLst/>
          </a:prstGeom>
        </p:spPr>
      </p:pic>
      <p:pic>
        <p:nvPicPr>
          <p:cNvPr id="3" name="圖片 2">
            <a:extLst>
              <a:ext uri="{FF2B5EF4-FFF2-40B4-BE49-F238E27FC236}">
                <a16:creationId xmlns:a16="http://schemas.microsoft.com/office/drawing/2014/main" id="{F9A3EAD4-379D-0A92-C85A-9619EAC76183}"/>
              </a:ext>
            </a:extLst>
          </p:cNvPr>
          <p:cNvPicPr>
            <a:picLocks noChangeAspect="1"/>
          </p:cNvPicPr>
          <p:nvPr/>
        </p:nvPicPr>
        <p:blipFill>
          <a:blip r:embed="rId4"/>
          <a:stretch>
            <a:fillRect/>
          </a:stretch>
        </p:blipFill>
        <p:spPr>
          <a:xfrm>
            <a:off x="3102653" y="0"/>
            <a:ext cx="3036081" cy="6175238"/>
          </a:xfrm>
          <a:prstGeom prst="rect">
            <a:avLst/>
          </a:prstGeom>
        </p:spPr>
      </p:pic>
      <p:pic>
        <p:nvPicPr>
          <p:cNvPr id="4" name="圖片 3" descr="一張含有 文字, 螢幕擷取畫面, 字型, 數字 的圖片&#10;&#10;AI 產生的內容可能不正確。">
            <a:extLst>
              <a:ext uri="{FF2B5EF4-FFF2-40B4-BE49-F238E27FC236}">
                <a16:creationId xmlns:a16="http://schemas.microsoft.com/office/drawing/2014/main" id="{00B3D9ED-6038-194B-6660-36C94DD24E25}"/>
              </a:ext>
            </a:extLst>
          </p:cNvPr>
          <p:cNvPicPr>
            <a:picLocks noChangeAspect="1"/>
          </p:cNvPicPr>
          <p:nvPr/>
        </p:nvPicPr>
        <p:blipFill>
          <a:blip r:embed="rId5">
            <a:extLst>
              <a:ext uri="{28A0092B-C50C-407E-A947-70E740481C1C}">
                <a14:useLocalDpi xmlns:a14="http://schemas.microsoft.com/office/drawing/2010/main" val="0"/>
              </a:ext>
            </a:extLst>
          </a:blip>
          <a:srcRect t="12054"/>
          <a:stretch>
            <a:fillRect/>
          </a:stretch>
        </p:blipFill>
        <p:spPr>
          <a:xfrm>
            <a:off x="-7813" y="0"/>
            <a:ext cx="3070318" cy="6031345"/>
          </a:xfrm>
          <a:prstGeom prst="rect">
            <a:avLst/>
          </a:prstGeom>
        </p:spPr>
      </p:pic>
      <p:sp>
        <p:nvSpPr>
          <p:cNvPr id="8" name="矩形 7">
            <a:extLst>
              <a:ext uri="{FF2B5EF4-FFF2-40B4-BE49-F238E27FC236}">
                <a16:creationId xmlns:a16="http://schemas.microsoft.com/office/drawing/2014/main" id="{41C1BB53-C9A3-0158-F61C-C3EBFC914335}"/>
              </a:ext>
            </a:extLst>
          </p:cNvPr>
          <p:cNvSpPr/>
          <p:nvPr/>
        </p:nvSpPr>
        <p:spPr>
          <a:xfrm>
            <a:off x="1527346" y="1130457"/>
            <a:ext cx="1487054" cy="10714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457A68E2-9316-25A6-2C32-E9918D41A941}"/>
              </a:ext>
            </a:extLst>
          </p:cNvPr>
          <p:cNvCxnSpPr>
            <a:cxnSpLocks/>
          </p:cNvCxnSpPr>
          <p:nvPr/>
        </p:nvCxnSpPr>
        <p:spPr>
          <a:xfrm>
            <a:off x="2365408" y="2201875"/>
            <a:ext cx="146751" cy="303487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單箭頭接點 11">
            <a:extLst>
              <a:ext uri="{FF2B5EF4-FFF2-40B4-BE49-F238E27FC236}">
                <a16:creationId xmlns:a16="http://schemas.microsoft.com/office/drawing/2014/main" id="{CA331D48-177E-88BB-E5AF-4EBDECEF86AE}"/>
              </a:ext>
            </a:extLst>
          </p:cNvPr>
          <p:cNvCxnSpPr>
            <a:cxnSpLocks/>
          </p:cNvCxnSpPr>
          <p:nvPr/>
        </p:nvCxnSpPr>
        <p:spPr>
          <a:xfrm flipV="1">
            <a:off x="2634243" y="3429000"/>
            <a:ext cx="1688626" cy="184892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3D5FF38B-0A2D-4C3A-775F-8E51A1548282}"/>
              </a:ext>
            </a:extLst>
          </p:cNvPr>
          <p:cNvCxnSpPr>
            <a:cxnSpLocks/>
          </p:cNvCxnSpPr>
          <p:nvPr/>
        </p:nvCxnSpPr>
        <p:spPr>
          <a:xfrm flipV="1">
            <a:off x="4903205" y="3362036"/>
            <a:ext cx="3166051" cy="166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直線單箭頭接點 17">
            <a:extLst>
              <a:ext uri="{FF2B5EF4-FFF2-40B4-BE49-F238E27FC236}">
                <a16:creationId xmlns:a16="http://schemas.microsoft.com/office/drawing/2014/main" id="{91A5F815-5432-57F0-D4BE-02A524A3E013}"/>
              </a:ext>
            </a:extLst>
          </p:cNvPr>
          <p:cNvCxnSpPr>
            <a:cxnSpLocks/>
            <a:stCxn id="23" idx="2"/>
          </p:cNvCxnSpPr>
          <p:nvPr/>
        </p:nvCxnSpPr>
        <p:spPr>
          <a:xfrm flipV="1">
            <a:off x="8457331" y="1524000"/>
            <a:ext cx="2597663" cy="180236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文字方塊 18">
            <a:extLst>
              <a:ext uri="{FF2B5EF4-FFF2-40B4-BE49-F238E27FC236}">
                <a16:creationId xmlns:a16="http://schemas.microsoft.com/office/drawing/2014/main" id="{BE9D2C81-E58C-94EC-3AC2-DFD252C04647}"/>
              </a:ext>
            </a:extLst>
          </p:cNvPr>
          <p:cNvSpPr txBox="1"/>
          <p:nvPr/>
        </p:nvSpPr>
        <p:spPr>
          <a:xfrm>
            <a:off x="0" y="6439226"/>
            <a:ext cx="8178800" cy="369332"/>
          </a:xfrm>
          <a:prstGeom prst="rect">
            <a:avLst/>
          </a:prstGeom>
          <a:solidFill>
            <a:schemeClr val="bg1"/>
          </a:solidFill>
        </p:spPr>
        <p:txBody>
          <a:bodyPr wrap="square" rtlCol="0">
            <a:spAutoFit/>
          </a:bodyPr>
          <a:lstStyle/>
          <a:p>
            <a:r>
              <a:rPr lang="zh-TW" altLang="en-US" dirty="0"/>
              <a:t>全戶軟水</a:t>
            </a:r>
            <a:r>
              <a:rPr lang="zh-TW" altLang="en-US" dirty="0">
                <a:solidFill>
                  <a:srgbClr val="FF0000"/>
                </a:solidFill>
              </a:rPr>
              <a:t>需</a:t>
            </a:r>
            <a:r>
              <a:rPr lang="zh-TW" altLang="en-US">
                <a:solidFill>
                  <a:srgbClr val="FF0000"/>
                </a:solidFill>
              </a:rPr>
              <a:t>加鹽錠⮕</a:t>
            </a:r>
            <a:r>
              <a:rPr lang="zh-TW" altLang="en-US" dirty="0">
                <a:solidFill>
                  <a:srgbClr val="FF0000"/>
                </a:solidFill>
              </a:rPr>
              <a:t>按設定⮕</a:t>
            </a:r>
            <a:r>
              <a:rPr lang="zh-TW" altLang="en-US">
                <a:solidFill>
                  <a:srgbClr val="FF0000"/>
                </a:solidFill>
              </a:rPr>
              <a:t>按鹽錠芯</a:t>
            </a:r>
            <a:r>
              <a:rPr lang="zh-TW" altLang="en-US" dirty="0">
                <a:solidFill>
                  <a:srgbClr val="FF0000"/>
                </a:solidFill>
              </a:rPr>
              <a:t>重置⮕重新</a:t>
            </a:r>
            <a:r>
              <a:rPr lang="zh-TW" altLang="en-US">
                <a:solidFill>
                  <a:srgbClr val="FF0000"/>
                </a:solidFill>
              </a:rPr>
              <a:t>計算鹽錠天數</a:t>
            </a:r>
            <a:r>
              <a:rPr lang="en-US" altLang="zh-TW" dirty="0">
                <a:solidFill>
                  <a:srgbClr val="FF0000"/>
                </a:solidFill>
              </a:rPr>
              <a:t>”</a:t>
            </a:r>
            <a:r>
              <a:rPr lang="zh-TW" altLang="en-US" dirty="0">
                <a:solidFill>
                  <a:srgbClr val="FF0000"/>
                </a:solidFill>
              </a:rPr>
              <a:t>確認</a:t>
            </a:r>
            <a:r>
              <a:rPr lang="en-US" altLang="zh-TW" dirty="0">
                <a:solidFill>
                  <a:srgbClr val="FF0000"/>
                </a:solidFill>
              </a:rPr>
              <a:t>”</a:t>
            </a:r>
            <a:endParaRPr lang="zh-TW" altLang="en-US" dirty="0">
              <a:solidFill>
                <a:srgbClr val="FF0000"/>
              </a:solidFill>
            </a:endParaRPr>
          </a:p>
        </p:txBody>
      </p:sp>
      <p:sp>
        <p:nvSpPr>
          <p:cNvPr id="21" name="文字方塊 20">
            <a:extLst>
              <a:ext uri="{FF2B5EF4-FFF2-40B4-BE49-F238E27FC236}">
                <a16:creationId xmlns:a16="http://schemas.microsoft.com/office/drawing/2014/main" id="{48C78491-5E10-839D-C15B-8C32A9BAFB8A}"/>
              </a:ext>
            </a:extLst>
          </p:cNvPr>
          <p:cNvSpPr txBox="1"/>
          <p:nvPr/>
        </p:nvSpPr>
        <p:spPr>
          <a:xfrm rot="5400000" flipH="1" flipV="1">
            <a:off x="1752944" y="4985542"/>
            <a:ext cx="899227" cy="584775"/>
          </a:xfrm>
          <a:prstGeom prst="rect">
            <a:avLst/>
          </a:prstGeom>
          <a:noFill/>
        </p:spPr>
        <p:txBody>
          <a:bodyPr wrap="square">
            <a:spAutoFit/>
          </a:bodyPr>
          <a:lstStyle/>
          <a:p>
            <a:r>
              <a:rPr lang="zh-TW" altLang="en-US" sz="3200" dirty="0"/>
              <a:t>👇</a:t>
            </a:r>
          </a:p>
        </p:txBody>
      </p:sp>
      <p:sp>
        <p:nvSpPr>
          <p:cNvPr id="22" name="文字方塊 21">
            <a:extLst>
              <a:ext uri="{FF2B5EF4-FFF2-40B4-BE49-F238E27FC236}">
                <a16:creationId xmlns:a16="http://schemas.microsoft.com/office/drawing/2014/main" id="{6D8D4BD3-4B37-12E5-C13A-943D1A63C29A}"/>
              </a:ext>
            </a:extLst>
          </p:cNvPr>
          <p:cNvSpPr txBox="1"/>
          <p:nvPr/>
        </p:nvSpPr>
        <p:spPr>
          <a:xfrm rot="14047382" flipH="1" flipV="1">
            <a:off x="4654842" y="2918718"/>
            <a:ext cx="899227" cy="707886"/>
          </a:xfrm>
          <a:prstGeom prst="rect">
            <a:avLst/>
          </a:prstGeom>
          <a:noFill/>
        </p:spPr>
        <p:txBody>
          <a:bodyPr wrap="square">
            <a:spAutoFit/>
          </a:bodyPr>
          <a:lstStyle/>
          <a:p>
            <a:r>
              <a:rPr lang="zh-TW" altLang="en-US" sz="4000" dirty="0"/>
              <a:t>👇</a:t>
            </a:r>
          </a:p>
        </p:txBody>
      </p:sp>
      <p:sp>
        <p:nvSpPr>
          <p:cNvPr id="23" name="文字方塊 22">
            <a:extLst>
              <a:ext uri="{FF2B5EF4-FFF2-40B4-BE49-F238E27FC236}">
                <a16:creationId xmlns:a16="http://schemas.microsoft.com/office/drawing/2014/main" id="{A57A9AB4-5556-3297-72DF-2AE38AC4B5E5}"/>
              </a:ext>
            </a:extLst>
          </p:cNvPr>
          <p:cNvSpPr txBox="1"/>
          <p:nvPr/>
        </p:nvSpPr>
        <p:spPr>
          <a:xfrm rot="14047382" flipH="1" flipV="1">
            <a:off x="8284108" y="2716180"/>
            <a:ext cx="969906" cy="769441"/>
          </a:xfrm>
          <a:prstGeom prst="rect">
            <a:avLst/>
          </a:prstGeom>
          <a:noFill/>
        </p:spPr>
        <p:txBody>
          <a:bodyPr wrap="square">
            <a:spAutoFit/>
          </a:bodyPr>
          <a:lstStyle/>
          <a:p>
            <a:r>
              <a:rPr lang="zh-TW" altLang="en-US" sz="4400" dirty="0"/>
              <a:t>👇</a:t>
            </a:r>
          </a:p>
        </p:txBody>
      </p:sp>
    </p:spTree>
    <p:extLst>
      <p:ext uri="{BB962C8B-B14F-4D97-AF65-F5344CB8AC3E}">
        <p14:creationId xmlns:p14="http://schemas.microsoft.com/office/powerpoint/2010/main" val="894116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數字 的圖片&#10;&#10;AI 產生的內容可能不正確。">
            <a:extLst>
              <a:ext uri="{FF2B5EF4-FFF2-40B4-BE49-F238E27FC236}">
                <a16:creationId xmlns:a16="http://schemas.microsoft.com/office/drawing/2014/main" id="{25811F4B-4980-5831-C8E7-E9DFC0288888}"/>
              </a:ext>
            </a:extLst>
          </p:cNvPr>
          <p:cNvPicPr>
            <a:picLocks noChangeAspect="1"/>
          </p:cNvPicPr>
          <p:nvPr/>
        </p:nvPicPr>
        <p:blipFill>
          <a:blip r:embed="rId3">
            <a:extLst>
              <a:ext uri="{28A0092B-C50C-407E-A947-70E740481C1C}">
                <a14:useLocalDpi xmlns:a14="http://schemas.microsoft.com/office/drawing/2010/main" val="0"/>
              </a:ext>
            </a:extLst>
          </a:blip>
          <a:srcRect l="5634" t="12054" r="3465" b="5724"/>
          <a:stretch>
            <a:fillRect/>
          </a:stretch>
        </p:blipFill>
        <p:spPr>
          <a:xfrm>
            <a:off x="54718" y="26058"/>
            <a:ext cx="2790942" cy="5638801"/>
          </a:xfrm>
          <a:prstGeom prst="rect">
            <a:avLst/>
          </a:prstGeom>
        </p:spPr>
      </p:pic>
      <p:pic>
        <p:nvPicPr>
          <p:cNvPr id="3" name="圖片 2">
            <a:extLst>
              <a:ext uri="{FF2B5EF4-FFF2-40B4-BE49-F238E27FC236}">
                <a16:creationId xmlns:a16="http://schemas.microsoft.com/office/drawing/2014/main" id="{794A0AEC-808C-ED5B-D255-1E138A53381C}"/>
              </a:ext>
            </a:extLst>
          </p:cNvPr>
          <p:cNvPicPr>
            <a:picLocks noChangeAspect="1"/>
          </p:cNvPicPr>
          <p:nvPr/>
        </p:nvPicPr>
        <p:blipFill>
          <a:blip r:embed="rId4"/>
          <a:stretch>
            <a:fillRect/>
          </a:stretch>
        </p:blipFill>
        <p:spPr>
          <a:xfrm>
            <a:off x="2811503" y="26058"/>
            <a:ext cx="3036081" cy="6175238"/>
          </a:xfrm>
          <a:prstGeom prst="rect">
            <a:avLst/>
          </a:prstGeom>
        </p:spPr>
      </p:pic>
      <p:pic>
        <p:nvPicPr>
          <p:cNvPr id="6" name="圖片 5">
            <a:extLst>
              <a:ext uri="{FF2B5EF4-FFF2-40B4-BE49-F238E27FC236}">
                <a16:creationId xmlns:a16="http://schemas.microsoft.com/office/drawing/2014/main" id="{8D472C36-BF47-7FD6-CEA5-232E1962C82A}"/>
              </a:ext>
            </a:extLst>
          </p:cNvPr>
          <p:cNvPicPr>
            <a:picLocks noChangeAspect="1"/>
          </p:cNvPicPr>
          <p:nvPr/>
        </p:nvPicPr>
        <p:blipFill>
          <a:blip r:embed="rId5"/>
          <a:srcRect l="50161" t="12525" r="8965"/>
          <a:stretch>
            <a:fillRect/>
          </a:stretch>
        </p:blipFill>
        <p:spPr>
          <a:xfrm>
            <a:off x="5936787" y="-11578"/>
            <a:ext cx="3036082" cy="6575661"/>
          </a:xfrm>
          <a:prstGeom prst="rect">
            <a:avLst/>
          </a:prstGeom>
        </p:spPr>
      </p:pic>
      <p:sp>
        <p:nvSpPr>
          <p:cNvPr id="8" name="矩形 7">
            <a:extLst>
              <a:ext uri="{FF2B5EF4-FFF2-40B4-BE49-F238E27FC236}">
                <a16:creationId xmlns:a16="http://schemas.microsoft.com/office/drawing/2014/main" id="{8A60814C-F328-17D7-B5A3-F3E5FD2AD1F7}"/>
              </a:ext>
            </a:extLst>
          </p:cNvPr>
          <p:cNvSpPr/>
          <p:nvPr/>
        </p:nvSpPr>
        <p:spPr>
          <a:xfrm>
            <a:off x="92364" y="1985818"/>
            <a:ext cx="1487054" cy="10714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CA9F819F-883E-969E-E16F-FE3AD6B7D806}"/>
              </a:ext>
            </a:extLst>
          </p:cNvPr>
          <p:cNvCxnSpPr>
            <a:cxnSpLocks/>
          </p:cNvCxnSpPr>
          <p:nvPr/>
        </p:nvCxnSpPr>
        <p:spPr>
          <a:xfrm>
            <a:off x="1579418" y="3057236"/>
            <a:ext cx="844407" cy="220749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單箭頭接點 11">
            <a:extLst>
              <a:ext uri="{FF2B5EF4-FFF2-40B4-BE49-F238E27FC236}">
                <a16:creationId xmlns:a16="http://schemas.microsoft.com/office/drawing/2014/main" id="{DBFD548D-1E59-AB94-4CCA-9A1E6FB13025}"/>
              </a:ext>
            </a:extLst>
          </p:cNvPr>
          <p:cNvCxnSpPr>
            <a:cxnSpLocks/>
          </p:cNvCxnSpPr>
          <p:nvPr/>
        </p:nvCxnSpPr>
        <p:spPr>
          <a:xfrm flipV="1">
            <a:off x="2566792" y="2925017"/>
            <a:ext cx="1510953" cy="23397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單箭頭接點 13">
            <a:extLst>
              <a:ext uri="{FF2B5EF4-FFF2-40B4-BE49-F238E27FC236}">
                <a16:creationId xmlns:a16="http://schemas.microsoft.com/office/drawing/2014/main" id="{18EF10B9-6609-5A86-4AD1-4C67D01CD394}"/>
              </a:ext>
            </a:extLst>
          </p:cNvPr>
          <p:cNvCxnSpPr>
            <a:cxnSpLocks/>
          </p:cNvCxnSpPr>
          <p:nvPr/>
        </p:nvCxnSpPr>
        <p:spPr>
          <a:xfrm>
            <a:off x="4608104" y="2925017"/>
            <a:ext cx="3317065" cy="594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文字方塊 18">
            <a:extLst>
              <a:ext uri="{FF2B5EF4-FFF2-40B4-BE49-F238E27FC236}">
                <a16:creationId xmlns:a16="http://schemas.microsoft.com/office/drawing/2014/main" id="{E59A1241-6FA3-FC25-2B91-56B7411E59D5}"/>
              </a:ext>
            </a:extLst>
          </p:cNvPr>
          <p:cNvSpPr txBox="1"/>
          <p:nvPr/>
        </p:nvSpPr>
        <p:spPr>
          <a:xfrm>
            <a:off x="92364" y="6424291"/>
            <a:ext cx="8178800" cy="369332"/>
          </a:xfrm>
          <a:prstGeom prst="rect">
            <a:avLst/>
          </a:prstGeom>
          <a:solidFill>
            <a:schemeClr val="bg1"/>
          </a:solidFill>
        </p:spPr>
        <p:txBody>
          <a:bodyPr wrap="square" rtlCol="0">
            <a:spAutoFit/>
          </a:bodyPr>
          <a:lstStyle/>
          <a:p>
            <a:r>
              <a:rPr lang="zh-TW" altLang="en-US" dirty="0"/>
              <a:t>全戶濾淨</a:t>
            </a:r>
            <a:r>
              <a:rPr lang="zh-TW" altLang="en-US" dirty="0">
                <a:solidFill>
                  <a:srgbClr val="FF0000"/>
                </a:solidFill>
              </a:rPr>
              <a:t>濾芯到期⮕按設定⮕按濾芯重置⮕按累計流量將被歸零</a:t>
            </a:r>
            <a:r>
              <a:rPr lang="en-US" altLang="zh-TW" dirty="0">
                <a:solidFill>
                  <a:srgbClr val="FF0000"/>
                </a:solidFill>
              </a:rPr>
              <a:t>”</a:t>
            </a:r>
            <a:r>
              <a:rPr lang="zh-TW" altLang="en-US" dirty="0">
                <a:solidFill>
                  <a:srgbClr val="FF0000"/>
                </a:solidFill>
              </a:rPr>
              <a:t>確認</a:t>
            </a:r>
            <a:r>
              <a:rPr lang="en-US" altLang="zh-TW" dirty="0">
                <a:solidFill>
                  <a:srgbClr val="FF0000"/>
                </a:solidFill>
              </a:rPr>
              <a:t>”</a:t>
            </a:r>
            <a:endParaRPr lang="zh-TW" altLang="en-US" dirty="0">
              <a:solidFill>
                <a:srgbClr val="FF0000"/>
              </a:solidFill>
            </a:endParaRPr>
          </a:p>
        </p:txBody>
      </p:sp>
      <p:sp>
        <p:nvSpPr>
          <p:cNvPr id="21" name="文字方塊 20">
            <a:extLst>
              <a:ext uri="{FF2B5EF4-FFF2-40B4-BE49-F238E27FC236}">
                <a16:creationId xmlns:a16="http://schemas.microsoft.com/office/drawing/2014/main" id="{2396E613-EB5C-491C-8B50-0EE30497A68F}"/>
              </a:ext>
            </a:extLst>
          </p:cNvPr>
          <p:cNvSpPr txBox="1"/>
          <p:nvPr/>
        </p:nvSpPr>
        <p:spPr>
          <a:xfrm rot="5400000" flipH="1" flipV="1">
            <a:off x="1581083" y="5085423"/>
            <a:ext cx="899227" cy="584775"/>
          </a:xfrm>
          <a:prstGeom prst="rect">
            <a:avLst/>
          </a:prstGeom>
          <a:noFill/>
        </p:spPr>
        <p:txBody>
          <a:bodyPr wrap="square">
            <a:spAutoFit/>
          </a:bodyPr>
          <a:lstStyle/>
          <a:p>
            <a:r>
              <a:rPr lang="zh-TW" altLang="en-US" sz="3200" dirty="0"/>
              <a:t>👇</a:t>
            </a:r>
          </a:p>
        </p:txBody>
      </p:sp>
      <p:sp>
        <p:nvSpPr>
          <p:cNvPr id="22" name="文字方塊 21">
            <a:extLst>
              <a:ext uri="{FF2B5EF4-FFF2-40B4-BE49-F238E27FC236}">
                <a16:creationId xmlns:a16="http://schemas.microsoft.com/office/drawing/2014/main" id="{C9B86ADE-6634-EADD-1138-E4656F7AA062}"/>
              </a:ext>
            </a:extLst>
          </p:cNvPr>
          <p:cNvSpPr txBox="1"/>
          <p:nvPr/>
        </p:nvSpPr>
        <p:spPr>
          <a:xfrm rot="14047382" flipH="1" flipV="1">
            <a:off x="4220931" y="2203614"/>
            <a:ext cx="899227" cy="707886"/>
          </a:xfrm>
          <a:prstGeom prst="rect">
            <a:avLst/>
          </a:prstGeom>
          <a:noFill/>
        </p:spPr>
        <p:txBody>
          <a:bodyPr wrap="square">
            <a:spAutoFit/>
          </a:bodyPr>
          <a:lstStyle/>
          <a:p>
            <a:r>
              <a:rPr lang="zh-TW" altLang="en-US" sz="4000" dirty="0"/>
              <a:t>👇</a:t>
            </a:r>
          </a:p>
        </p:txBody>
      </p:sp>
      <p:sp>
        <p:nvSpPr>
          <p:cNvPr id="23" name="文字方塊 22">
            <a:extLst>
              <a:ext uri="{FF2B5EF4-FFF2-40B4-BE49-F238E27FC236}">
                <a16:creationId xmlns:a16="http://schemas.microsoft.com/office/drawing/2014/main" id="{8F8CB0CE-514E-AFFF-8E06-A0DF0A73538D}"/>
              </a:ext>
            </a:extLst>
          </p:cNvPr>
          <p:cNvSpPr txBox="1"/>
          <p:nvPr/>
        </p:nvSpPr>
        <p:spPr>
          <a:xfrm rot="14047382" flipH="1" flipV="1">
            <a:off x="7964906" y="2888120"/>
            <a:ext cx="978328" cy="769441"/>
          </a:xfrm>
          <a:prstGeom prst="rect">
            <a:avLst/>
          </a:prstGeom>
          <a:noFill/>
        </p:spPr>
        <p:txBody>
          <a:bodyPr wrap="square">
            <a:spAutoFit/>
          </a:bodyPr>
          <a:lstStyle/>
          <a:p>
            <a:r>
              <a:rPr lang="zh-TW" altLang="en-US" sz="4400" dirty="0"/>
              <a:t>👇</a:t>
            </a:r>
          </a:p>
        </p:txBody>
      </p:sp>
      <p:pic>
        <p:nvPicPr>
          <p:cNvPr id="11" name="圖片 10">
            <a:extLst>
              <a:ext uri="{FF2B5EF4-FFF2-40B4-BE49-F238E27FC236}">
                <a16:creationId xmlns:a16="http://schemas.microsoft.com/office/drawing/2014/main" id="{403CA613-DB2C-E305-A214-D3D617A22A26}"/>
              </a:ext>
            </a:extLst>
          </p:cNvPr>
          <p:cNvPicPr>
            <a:picLocks noChangeAspect="1"/>
          </p:cNvPicPr>
          <p:nvPr/>
        </p:nvPicPr>
        <p:blipFill>
          <a:blip r:embed="rId6"/>
          <a:srcRect l="3100" t="9726" r="2273" b="-247"/>
          <a:stretch>
            <a:fillRect/>
          </a:stretch>
        </p:blipFill>
        <p:spPr>
          <a:xfrm>
            <a:off x="9012907" y="8388"/>
            <a:ext cx="2929680" cy="5674139"/>
          </a:xfrm>
          <a:prstGeom prst="rect">
            <a:avLst/>
          </a:prstGeom>
        </p:spPr>
      </p:pic>
      <p:cxnSp>
        <p:nvCxnSpPr>
          <p:cNvPr id="18" name="直線單箭頭接點 17">
            <a:extLst>
              <a:ext uri="{FF2B5EF4-FFF2-40B4-BE49-F238E27FC236}">
                <a16:creationId xmlns:a16="http://schemas.microsoft.com/office/drawing/2014/main" id="{1F1465DC-A6C6-95B3-1782-A2E2E70C0364}"/>
              </a:ext>
            </a:extLst>
          </p:cNvPr>
          <p:cNvCxnSpPr>
            <a:cxnSpLocks/>
          </p:cNvCxnSpPr>
          <p:nvPr/>
        </p:nvCxnSpPr>
        <p:spPr>
          <a:xfrm flipV="1">
            <a:off x="8604369" y="1681018"/>
            <a:ext cx="1037718" cy="137621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5517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A3499B13-F415-5588-AF61-785795DF43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8" t="3294" r="8598" b="6355"/>
          <a:stretch>
            <a:fillRect/>
          </a:stretch>
        </p:blipFill>
        <p:spPr bwMode="auto">
          <a:xfrm>
            <a:off x="128922" y="2417480"/>
            <a:ext cx="1725770" cy="2581564"/>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85168358-B393-C3D1-CEBF-57529952216B}"/>
              </a:ext>
            </a:extLst>
          </p:cNvPr>
          <p:cNvSpPr txBox="1"/>
          <p:nvPr/>
        </p:nvSpPr>
        <p:spPr>
          <a:xfrm>
            <a:off x="-2" y="0"/>
            <a:ext cx="3814619" cy="2585323"/>
          </a:xfrm>
          <a:prstGeom prst="rect">
            <a:avLst/>
          </a:prstGeom>
          <a:noFill/>
        </p:spPr>
        <p:txBody>
          <a:bodyPr wrap="square">
            <a:spAutoFit/>
          </a:bodyPr>
          <a:lstStyle/>
          <a:p>
            <a:r>
              <a:rPr lang="zh-TW" altLang="en-US" dirty="0"/>
              <a:t>📢 </a:t>
            </a:r>
            <a:r>
              <a:rPr lang="en-US" altLang="zh-TW" b="1" dirty="0"/>
              <a:t>2025/10/22 </a:t>
            </a:r>
            <a:r>
              <a:rPr lang="zh-TW" altLang="en-US" b="1" dirty="0"/>
              <a:t>布達事項：</a:t>
            </a:r>
            <a:endParaRPr lang="en-US" altLang="zh-TW" b="1" dirty="0"/>
          </a:p>
          <a:p>
            <a:r>
              <a:rPr lang="en-US" altLang="zh-TW" dirty="0"/>
              <a:t>1.</a:t>
            </a:r>
            <a:r>
              <a:rPr lang="zh-TW" altLang="en-US" dirty="0"/>
              <a:t>維修</a:t>
            </a:r>
            <a:r>
              <a:rPr lang="en-US" altLang="zh-TW" dirty="0"/>
              <a:t>WST</a:t>
            </a:r>
            <a:r>
              <a:rPr lang="zh-TW" altLang="en-US" dirty="0"/>
              <a:t>軟水系統</a:t>
            </a:r>
            <a:r>
              <a:rPr lang="en-US" altLang="zh-TW" dirty="0"/>
              <a:t>APP</a:t>
            </a:r>
          </a:p>
          <a:p>
            <a:r>
              <a:rPr lang="en-US" altLang="zh-TW" dirty="0"/>
              <a:t>4G</a:t>
            </a:r>
            <a:r>
              <a:rPr lang="zh-TW" altLang="en-US" dirty="0"/>
              <a:t>連線異常</a:t>
            </a:r>
            <a:endParaRPr lang="en-US" altLang="zh-TW" dirty="0"/>
          </a:p>
          <a:p>
            <a:r>
              <a:rPr lang="zh-TW" altLang="en-US" dirty="0"/>
              <a:t>料號</a:t>
            </a:r>
            <a:r>
              <a:rPr lang="en-US" altLang="zh-TW" dirty="0"/>
              <a:t>:</a:t>
            </a:r>
            <a:r>
              <a:rPr lang="zh-TW" altLang="en-US" dirty="0"/>
              <a:t>ASMMTN0150-1</a:t>
            </a:r>
            <a:endParaRPr lang="en-US" altLang="zh-TW" dirty="0"/>
          </a:p>
          <a:p>
            <a:r>
              <a:rPr lang="zh-TW" altLang="en-US" dirty="0"/>
              <a:t>品名</a:t>
            </a:r>
            <a:r>
              <a:rPr lang="en-US" altLang="zh-TW" dirty="0"/>
              <a:t>ESP32</a:t>
            </a:r>
            <a:r>
              <a:rPr lang="zh-TW" altLang="en-US" dirty="0"/>
              <a:t>藍牙模組維修包</a:t>
            </a:r>
            <a:endParaRPr lang="en-US" altLang="zh-TW" dirty="0"/>
          </a:p>
          <a:p>
            <a:r>
              <a:rPr lang="zh-TW" altLang="en-US" dirty="0"/>
              <a:t>底板有增加電容</a:t>
            </a:r>
            <a:endParaRPr lang="en-US" altLang="zh-TW" dirty="0"/>
          </a:p>
          <a:p>
            <a:r>
              <a:rPr lang="zh-TW" altLang="en-US" dirty="0">
                <a:solidFill>
                  <a:srgbClr val="FF0000"/>
                </a:solidFill>
              </a:rPr>
              <a:t>料號</a:t>
            </a:r>
            <a:r>
              <a:rPr lang="en-US" altLang="zh-TW" dirty="0">
                <a:solidFill>
                  <a:srgbClr val="FF0000"/>
                </a:solidFill>
              </a:rPr>
              <a:t>:</a:t>
            </a:r>
            <a:r>
              <a:rPr lang="zh-TW" altLang="en-US" dirty="0">
                <a:solidFill>
                  <a:srgbClr val="FF0000"/>
                </a:solidFill>
              </a:rPr>
              <a:t>ASMMTN0150-</a:t>
            </a:r>
            <a:r>
              <a:rPr lang="en-US" altLang="zh-TW" dirty="0">
                <a:solidFill>
                  <a:srgbClr val="FF0000"/>
                </a:solidFill>
              </a:rPr>
              <a:t>0</a:t>
            </a:r>
          </a:p>
          <a:p>
            <a:r>
              <a:rPr lang="en-US" altLang="zh-TW" dirty="0">
                <a:solidFill>
                  <a:srgbClr val="FF0000"/>
                </a:solidFill>
              </a:rPr>
              <a:t>(</a:t>
            </a:r>
            <a:r>
              <a:rPr lang="zh-TW" altLang="en-US" dirty="0">
                <a:solidFill>
                  <a:srgbClr val="FF0000"/>
                </a:solidFill>
              </a:rPr>
              <a:t>現在開始停用請店長全部退回總倉</a:t>
            </a:r>
            <a:r>
              <a:rPr lang="en-US" altLang="zh-TW" dirty="0">
                <a:solidFill>
                  <a:srgbClr val="FF0000"/>
                </a:solidFill>
              </a:rPr>
              <a:t>)</a:t>
            </a:r>
          </a:p>
          <a:p>
            <a:endParaRPr lang="zh-TW" altLang="en-US" dirty="0"/>
          </a:p>
        </p:txBody>
      </p:sp>
      <p:pic>
        <p:nvPicPr>
          <p:cNvPr id="10" name="圖片 9">
            <a:extLst>
              <a:ext uri="{FF2B5EF4-FFF2-40B4-BE49-F238E27FC236}">
                <a16:creationId xmlns:a16="http://schemas.microsoft.com/office/drawing/2014/main" id="{4FFF9DF8-C89B-EEDD-E4A4-D0EFD8FCF73F}"/>
              </a:ext>
            </a:extLst>
          </p:cNvPr>
          <p:cNvPicPr>
            <a:picLocks noChangeAspect="1"/>
          </p:cNvPicPr>
          <p:nvPr/>
        </p:nvPicPr>
        <p:blipFill>
          <a:blip r:embed="rId3"/>
          <a:srcRect t="23759" b="16553"/>
          <a:stretch>
            <a:fillRect/>
          </a:stretch>
        </p:blipFill>
        <p:spPr>
          <a:xfrm>
            <a:off x="3772490" y="4793673"/>
            <a:ext cx="3610867" cy="1164262"/>
          </a:xfrm>
          <a:prstGeom prst="rect">
            <a:avLst/>
          </a:prstGeom>
        </p:spPr>
      </p:pic>
      <p:pic>
        <p:nvPicPr>
          <p:cNvPr id="12" name="圖片 11">
            <a:extLst>
              <a:ext uri="{FF2B5EF4-FFF2-40B4-BE49-F238E27FC236}">
                <a16:creationId xmlns:a16="http://schemas.microsoft.com/office/drawing/2014/main" id="{A2F61F88-5DF1-9F1D-F4C6-3DD41375523F}"/>
              </a:ext>
            </a:extLst>
          </p:cNvPr>
          <p:cNvPicPr>
            <a:picLocks noChangeAspect="1"/>
          </p:cNvPicPr>
          <p:nvPr/>
        </p:nvPicPr>
        <p:blipFill>
          <a:blip r:embed="rId4"/>
          <a:srcRect l="12493" r="18337"/>
          <a:stretch>
            <a:fillRect/>
          </a:stretch>
        </p:blipFill>
        <p:spPr>
          <a:xfrm rot="5400000">
            <a:off x="6074929" y="-1559574"/>
            <a:ext cx="2152653" cy="6858000"/>
          </a:xfrm>
          <a:prstGeom prst="rect">
            <a:avLst/>
          </a:prstGeom>
        </p:spPr>
      </p:pic>
      <p:sp>
        <p:nvSpPr>
          <p:cNvPr id="14" name="文字方塊 13">
            <a:extLst>
              <a:ext uri="{FF2B5EF4-FFF2-40B4-BE49-F238E27FC236}">
                <a16:creationId xmlns:a16="http://schemas.microsoft.com/office/drawing/2014/main" id="{43412E6C-F65E-F186-9764-D40CD607E13C}"/>
              </a:ext>
            </a:extLst>
          </p:cNvPr>
          <p:cNvSpPr txBox="1"/>
          <p:nvPr/>
        </p:nvSpPr>
        <p:spPr>
          <a:xfrm>
            <a:off x="3650126" y="135723"/>
            <a:ext cx="6165272" cy="646331"/>
          </a:xfrm>
          <a:prstGeom prst="rect">
            <a:avLst/>
          </a:prstGeom>
          <a:noFill/>
        </p:spPr>
        <p:txBody>
          <a:bodyPr wrap="square">
            <a:spAutoFit/>
          </a:bodyPr>
          <a:lstStyle/>
          <a:p>
            <a:r>
              <a:rPr lang="en-US" altLang="zh-TW" dirty="0"/>
              <a:t>2.</a:t>
            </a:r>
            <a:r>
              <a:rPr lang="zh-TW" altLang="en-US" dirty="0"/>
              <a:t>維修跟版本升級時</a:t>
            </a:r>
            <a:r>
              <a:rPr lang="en-US" altLang="zh-TW" dirty="0"/>
              <a:t>IoT</a:t>
            </a:r>
            <a:r>
              <a:rPr lang="zh-TW" altLang="en-US" dirty="0"/>
              <a:t>模組</a:t>
            </a:r>
            <a:r>
              <a:rPr lang="en-US" altLang="zh-TW" dirty="0"/>
              <a:t>+</a:t>
            </a:r>
            <a:r>
              <a:rPr lang="zh-TW" altLang="en-US" dirty="0"/>
              <a:t>天線</a:t>
            </a:r>
            <a:r>
              <a:rPr lang="en-US" altLang="zh-TW" dirty="0"/>
              <a:t>4G</a:t>
            </a:r>
            <a:r>
              <a:rPr lang="zh-TW" altLang="en-US" dirty="0"/>
              <a:t>模沿用</a:t>
            </a:r>
            <a:r>
              <a:rPr lang="en-US" altLang="zh-TW" dirty="0"/>
              <a:t>(ASMMTN0151-0)</a:t>
            </a:r>
          </a:p>
          <a:p>
            <a:r>
              <a:rPr lang="zh-TW" altLang="en-US" dirty="0"/>
              <a:t>    只更換</a:t>
            </a:r>
            <a:r>
              <a:rPr lang="en-US" altLang="zh-TW" dirty="0"/>
              <a:t>ESP32</a:t>
            </a:r>
            <a:r>
              <a:rPr lang="zh-TW" altLang="en-US" dirty="0"/>
              <a:t>藍牙模組</a:t>
            </a:r>
            <a:r>
              <a:rPr lang="en-US" altLang="zh-TW" dirty="0"/>
              <a:t>+</a:t>
            </a:r>
            <a:r>
              <a:rPr lang="zh-TW" altLang="en-US" dirty="0"/>
              <a:t>底板</a:t>
            </a:r>
            <a:endParaRPr lang="en-US" altLang="zh-TW" dirty="0"/>
          </a:p>
        </p:txBody>
      </p:sp>
      <p:sp>
        <p:nvSpPr>
          <p:cNvPr id="15" name="文字方塊 14">
            <a:extLst>
              <a:ext uri="{FF2B5EF4-FFF2-40B4-BE49-F238E27FC236}">
                <a16:creationId xmlns:a16="http://schemas.microsoft.com/office/drawing/2014/main" id="{443D0723-A3FF-52A8-C9E1-21F5C4CC4776}"/>
              </a:ext>
            </a:extLst>
          </p:cNvPr>
          <p:cNvSpPr txBox="1"/>
          <p:nvPr/>
        </p:nvSpPr>
        <p:spPr>
          <a:xfrm>
            <a:off x="3581561" y="3429000"/>
            <a:ext cx="3992727" cy="1477328"/>
          </a:xfrm>
          <a:prstGeom prst="rect">
            <a:avLst/>
          </a:prstGeom>
          <a:noFill/>
        </p:spPr>
        <p:txBody>
          <a:bodyPr wrap="square">
            <a:spAutoFit/>
          </a:bodyPr>
          <a:lstStyle/>
          <a:p>
            <a:r>
              <a:rPr lang="en-US" altLang="zh-TW" dirty="0"/>
              <a:t>3.</a:t>
            </a:r>
            <a:r>
              <a:rPr lang="zh-TW" altLang="en-US" dirty="0"/>
              <a:t>維修時</a:t>
            </a:r>
            <a:r>
              <a:rPr lang="en-US" altLang="zh-TW" dirty="0"/>
              <a:t>IoT</a:t>
            </a:r>
            <a:r>
              <a:rPr lang="zh-TW" altLang="en-US" dirty="0"/>
              <a:t>模組</a:t>
            </a:r>
            <a:r>
              <a:rPr lang="en-US" altLang="zh-TW" dirty="0"/>
              <a:t>+</a:t>
            </a:r>
            <a:r>
              <a:rPr lang="zh-TW" altLang="en-US" dirty="0"/>
              <a:t>天線</a:t>
            </a:r>
            <a:r>
              <a:rPr lang="en-US" altLang="zh-TW" dirty="0"/>
              <a:t>4G</a:t>
            </a:r>
            <a:r>
              <a:rPr lang="zh-TW" altLang="en-US" dirty="0"/>
              <a:t>模沿用</a:t>
            </a:r>
            <a:endParaRPr lang="en-US" altLang="zh-TW" dirty="0"/>
          </a:p>
          <a:p>
            <a:r>
              <a:rPr lang="zh-TW" altLang="en-US" dirty="0"/>
              <a:t>只更換</a:t>
            </a:r>
            <a:r>
              <a:rPr lang="en-US" altLang="zh-TW" dirty="0"/>
              <a:t>ESP32</a:t>
            </a:r>
            <a:r>
              <a:rPr lang="zh-TW" altLang="en-US" dirty="0"/>
              <a:t>藍牙模組</a:t>
            </a:r>
            <a:r>
              <a:rPr lang="en-US" altLang="zh-TW" dirty="0"/>
              <a:t>+</a:t>
            </a:r>
            <a:r>
              <a:rPr lang="zh-TW" altLang="en-US" dirty="0"/>
              <a:t>底板但連線仍然異常時，就進行更換</a:t>
            </a:r>
            <a:r>
              <a:rPr lang="en-US" altLang="zh-TW" dirty="0"/>
              <a:t>IoT</a:t>
            </a:r>
            <a:r>
              <a:rPr lang="zh-TW" altLang="en-US" dirty="0"/>
              <a:t>模組</a:t>
            </a:r>
            <a:r>
              <a:rPr lang="en-US" altLang="zh-TW" dirty="0"/>
              <a:t>+</a:t>
            </a:r>
            <a:r>
              <a:rPr lang="zh-TW" altLang="en-US" dirty="0"/>
              <a:t>天線</a:t>
            </a:r>
            <a:r>
              <a:rPr lang="en-US" altLang="zh-TW" dirty="0"/>
              <a:t>4G</a:t>
            </a:r>
            <a:r>
              <a:rPr lang="zh-TW" altLang="en-US"/>
              <a:t>模</a:t>
            </a:r>
            <a:r>
              <a:rPr lang="en-US" altLang="zh-TW"/>
              <a:t>(</a:t>
            </a:r>
            <a:r>
              <a:rPr lang="en-US" altLang="zh-TW" dirty="0"/>
              <a:t>ASMMTN0151-0)</a:t>
            </a:r>
          </a:p>
          <a:p>
            <a:endParaRPr lang="en-US" altLang="zh-TW" dirty="0"/>
          </a:p>
        </p:txBody>
      </p:sp>
      <p:pic>
        <p:nvPicPr>
          <p:cNvPr id="17" name="圖片 16">
            <a:extLst>
              <a:ext uri="{FF2B5EF4-FFF2-40B4-BE49-F238E27FC236}">
                <a16:creationId xmlns:a16="http://schemas.microsoft.com/office/drawing/2014/main" id="{D42B5D30-7DCA-F5AC-C43A-AE31C14A50DF}"/>
              </a:ext>
            </a:extLst>
          </p:cNvPr>
          <p:cNvPicPr>
            <a:picLocks noChangeAspect="1"/>
          </p:cNvPicPr>
          <p:nvPr/>
        </p:nvPicPr>
        <p:blipFill>
          <a:blip r:embed="rId5"/>
          <a:stretch>
            <a:fillRect/>
          </a:stretch>
        </p:blipFill>
        <p:spPr>
          <a:xfrm>
            <a:off x="7574288" y="3366273"/>
            <a:ext cx="2221018" cy="3272799"/>
          </a:xfrm>
          <a:prstGeom prst="rect">
            <a:avLst/>
          </a:prstGeom>
        </p:spPr>
      </p:pic>
      <p:sp>
        <p:nvSpPr>
          <p:cNvPr id="18" name="文字方塊 17">
            <a:extLst>
              <a:ext uri="{FF2B5EF4-FFF2-40B4-BE49-F238E27FC236}">
                <a16:creationId xmlns:a16="http://schemas.microsoft.com/office/drawing/2014/main" id="{4CE4A90F-7705-DED0-4955-6E9829D9DC02}"/>
              </a:ext>
            </a:extLst>
          </p:cNvPr>
          <p:cNvSpPr txBox="1"/>
          <p:nvPr/>
        </p:nvSpPr>
        <p:spPr>
          <a:xfrm>
            <a:off x="9792545" y="3130173"/>
            <a:ext cx="2519528" cy="3693319"/>
          </a:xfrm>
          <a:prstGeom prst="rect">
            <a:avLst/>
          </a:prstGeom>
          <a:noFill/>
        </p:spPr>
        <p:txBody>
          <a:bodyPr wrap="square">
            <a:spAutoFit/>
          </a:bodyPr>
          <a:lstStyle/>
          <a:p>
            <a:r>
              <a:rPr lang="en-US" altLang="zh-TW" dirty="0"/>
              <a:t>WST-1400Pro(4G)</a:t>
            </a:r>
          </a:p>
          <a:p>
            <a:r>
              <a:rPr lang="en-US" altLang="zh-TW" dirty="0"/>
              <a:t>WST-2000Pro(4G)</a:t>
            </a:r>
          </a:p>
          <a:p>
            <a:r>
              <a:rPr lang="en-US" altLang="zh-TW" dirty="0"/>
              <a:t>WST-3000Pro(4G)</a:t>
            </a:r>
          </a:p>
          <a:p>
            <a:r>
              <a:rPr lang="zh-TW" altLang="en-US" dirty="0"/>
              <a:t>改善</a:t>
            </a:r>
            <a:r>
              <a:rPr lang="en-US" altLang="zh-TW" dirty="0"/>
              <a:t>WST</a:t>
            </a:r>
            <a:r>
              <a:rPr lang="zh-TW" altLang="en-US" dirty="0"/>
              <a:t>軟水系統</a:t>
            </a:r>
            <a:r>
              <a:rPr lang="en-US" altLang="zh-TW" dirty="0"/>
              <a:t>APP</a:t>
            </a:r>
            <a:r>
              <a:rPr lang="zh-TW" altLang="en-US" dirty="0"/>
              <a:t> </a:t>
            </a:r>
            <a:r>
              <a:rPr lang="en-US" altLang="zh-TW" dirty="0"/>
              <a:t>4G</a:t>
            </a:r>
            <a:r>
              <a:rPr lang="zh-TW" altLang="en-US" dirty="0"/>
              <a:t>連線異常</a:t>
            </a:r>
            <a:endParaRPr lang="en-US" altLang="zh-TW" dirty="0"/>
          </a:p>
          <a:p>
            <a:r>
              <a:rPr lang="zh-TW" altLang="en-US" dirty="0"/>
              <a:t>全戶軟水機標籤</a:t>
            </a:r>
            <a:endParaRPr lang="en-US" altLang="zh-TW" dirty="0"/>
          </a:p>
          <a:p>
            <a:r>
              <a:rPr lang="zh-TW" altLang="en-US" dirty="0"/>
              <a:t>內部版本</a:t>
            </a:r>
            <a:endParaRPr lang="en-US" altLang="zh-TW" dirty="0"/>
          </a:p>
          <a:p>
            <a:r>
              <a:rPr lang="en-US" altLang="zh-TW" dirty="0">
                <a:solidFill>
                  <a:srgbClr val="FF0000"/>
                </a:solidFill>
              </a:rPr>
              <a:t>Ver.01</a:t>
            </a:r>
            <a:r>
              <a:rPr lang="zh-TW" altLang="en-US" dirty="0">
                <a:solidFill>
                  <a:srgbClr val="FF0000"/>
                </a:solidFill>
              </a:rPr>
              <a:t>改成</a:t>
            </a:r>
            <a:r>
              <a:rPr lang="en-US" altLang="zh-TW" dirty="0">
                <a:solidFill>
                  <a:srgbClr val="FF0000"/>
                </a:solidFill>
              </a:rPr>
              <a:t>ver.03</a:t>
            </a:r>
          </a:p>
          <a:p>
            <a:r>
              <a:rPr lang="zh-TW" altLang="en-US" dirty="0"/>
              <a:t>只要是</a:t>
            </a:r>
            <a:r>
              <a:rPr lang="en-US" altLang="zh-TW" dirty="0"/>
              <a:t>Ver.01</a:t>
            </a:r>
            <a:r>
              <a:rPr lang="zh-TW" altLang="en-US" dirty="0"/>
              <a:t>的軟水機新機就直接進行更換</a:t>
            </a:r>
            <a:endParaRPr lang="en-US" altLang="zh-TW" dirty="0"/>
          </a:p>
          <a:p>
            <a:r>
              <a:rPr lang="zh-TW" altLang="en-US" dirty="0"/>
              <a:t>料號</a:t>
            </a:r>
            <a:r>
              <a:rPr lang="en-US" altLang="zh-TW" dirty="0"/>
              <a:t>:</a:t>
            </a:r>
            <a:r>
              <a:rPr lang="zh-TW" altLang="en-US" dirty="0"/>
              <a:t>ASMMTN0150-1</a:t>
            </a:r>
            <a:endParaRPr lang="en-US" altLang="zh-TW" dirty="0"/>
          </a:p>
          <a:p>
            <a:r>
              <a:rPr lang="zh-TW" altLang="en-US" dirty="0"/>
              <a:t>品名</a:t>
            </a:r>
            <a:r>
              <a:rPr lang="en-US" altLang="zh-TW" dirty="0"/>
              <a:t>ESP32</a:t>
            </a:r>
            <a:r>
              <a:rPr lang="zh-TW" altLang="en-US" dirty="0"/>
              <a:t>藍牙模組維修包</a:t>
            </a:r>
            <a:endParaRPr lang="en-US" altLang="zh-TW" dirty="0"/>
          </a:p>
        </p:txBody>
      </p:sp>
      <p:pic>
        <p:nvPicPr>
          <p:cNvPr id="20" name="圖片 19">
            <a:extLst>
              <a:ext uri="{FF2B5EF4-FFF2-40B4-BE49-F238E27FC236}">
                <a16:creationId xmlns:a16="http://schemas.microsoft.com/office/drawing/2014/main" id="{36F53C30-0040-EAE1-9D38-53A49C783998}"/>
              </a:ext>
            </a:extLst>
          </p:cNvPr>
          <p:cNvPicPr>
            <a:picLocks noChangeAspect="1"/>
          </p:cNvPicPr>
          <p:nvPr/>
        </p:nvPicPr>
        <p:blipFill>
          <a:blip r:embed="rId6"/>
          <a:stretch>
            <a:fillRect/>
          </a:stretch>
        </p:blipFill>
        <p:spPr>
          <a:xfrm>
            <a:off x="1933027" y="2417480"/>
            <a:ext cx="1628441" cy="2573442"/>
          </a:xfrm>
          <a:prstGeom prst="rect">
            <a:avLst/>
          </a:prstGeom>
        </p:spPr>
      </p:pic>
      <p:sp>
        <p:nvSpPr>
          <p:cNvPr id="2" name="文字方塊 1">
            <a:extLst>
              <a:ext uri="{FF2B5EF4-FFF2-40B4-BE49-F238E27FC236}">
                <a16:creationId xmlns:a16="http://schemas.microsoft.com/office/drawing/2014/main" id="{C17D3DC0-D7C3-6C64-AB21-8B1786B8051C}"/>
              </a:ext>
            </a:extLst>
          </p:cNvPr>
          <p:cNvSpPr txBox="1"/>
          <p:nvPr/>
        </p:nvSpPr>
        <p:spPr>
          <a:xfrm>
            <a:off x="128922" y="6169891"/>
            <a:ext cx="7328364" cy="646331"/>
          </a:xfrm>
          <a:prstGeom prst="rect">
            <a:avLst/>
          </a:prstGeom>
          <a:noFill/>
        </p:spPr>
        <p:txBody>
          <a:bodyPr wrap="square" rtlCol="0">
            <a:spAutoFit/>
          </a:bodyPr>
          <a:lstStyle/>
          <a:p>
            <a:r>
              <a:rPr lang="zh-TW" altLang="en-US" b="1" dirty="0">
                <a:solidFill>
                  <a:srgbClr val="FF0000"/>
                </a:solidFill>
              </a:rPr>
              <a:t>更換前請技師紀錄原水硬度跟再生時間，更換後，機器原水硬度與再生時間會跑跳，請技師重新設定原水跟再生時間</a:t>
            </a:r>
          </a:p>
        </p:txBody>
      </p:sp>
    </p:spTree>
    <p:extLst>
      <p:ext uri="{BB962C8B-B14F-4D97-AF65-F5344CB8AC3E}">
        <p14:creationId xmlns:p14="http://schemas.microsoft.com/office/powerpoint/2010/main" val="2174888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C29A0C5C-FEDE-831B-1F6F-D76E750F6E8E}"/>
              </a:ext>
            </a:extLst>
          </p:cNvPr>
          <p:cNvSpPr txBox="1"/>
          <p:nvPr/>
        </p:nvSpPr>
        <p:spPr>
          <a:xfrm>
            <a:off x="0" y="0"/>
            <a:ext cx="12192000" cy="5909310"/>
          </a:xfrm>
          <a:prstGeom prst="rect">
            <a:avLst/>
          </a:prstGeom>
          <a:noFill/>
        </p:spPr>
        <p:txBody>
          <a:bodyPr wrap="square">
            <a:spAutoFit/>
          </a:bodyPr>
          <a:lstStyle/>
          <a:p>
            <a:r>
              <a:rPr lang="zh-TW" altLang="en-US" dirty="0"/>
              <a:t>全戶系統客戶家中出水量確認與後續處理流程說明</a:t>
            </a:r>
          </a:p>
          <a:p>
            <a:endParaRPr lang="zh-TW" altLang="en-US" dirty="0"/>
          </a:p>
          <a:p>
            <a:r>
              <a:rPr lang="zh-TW" altLang="en-US" dirty="0"/>
              <a:t>1.安裝前後水量測試</a:t>
            </a:r>
          </a:p>
          <a:p>
            <a:r>
              <a:rPr lang="zh-TW" altLang="en-US" dirty="0"/>
              <a:t>　於安裝全戶系統前後，請在客戶家中同一支水龍頭，使用量杯測量每分鐘出水量，並進行紀錄比對。</a:t>
            </a:r>
          </a:p>
          <a:p>
            <a:endParaRPr lang="zh-TW" altLang="en-US" dirty="0"/>
          </a:p>
          <a:p>
            <a:r>
              <a:rPr lang="zh-TW" altLang="en-US" dirty="0"/>
              <a:t>2.水量減少達30%以上的處理步驟</a:t>
            </a:r>
          </a:p>
          <a:p>
            <a:r>
              <a:rPr lang="zh-TW" altLang="en-US" dirty="0"/>
              <a:t>　若發現安裝前後水量差異達30%以上減少，請依下列步驟處理：</a:t>
            </a:r>
          </a:p>
          <a:p>
            <a:endParaRPr lang="zh-TW" altLang="en-US" dirty="0"/>
          </a:p>
          <a:p>
            <a:r>
              <a:rPr lang="zh-TW" altLang="en-US" dirty="0"/>
              <a:t>　2.1 確認是否已有加壓馬達</a:t>
            </a:r>
          </a:p>
          <a:p>
            <a:r>
              <a:rPr lang="zh-TW" altLang="en-US" dirty="0"/>
              <a:t>　　　再次確認客戶家中是否已安裝加壓馬達，並確認設備運作狀況。</a:t>
            </a:r>
          </a:p>
          <a:p>
            <a:endParaRPr lang="zh-TW" altLang="en-US" dirty="0"/>
          </a:p>
          <a:p>
            <a:r>
              <a:rPr lang="zh-TW" altLang="en-US" dirty="0"/>
              <a:t>　2.2 向客戶說明並提出建議</a:t>
            </a:r>
          </a:p>
          <a:p>
            <a:r>
              <a:rPr lang="zh-TW" altLang="en-US" dirty="0"/>
              <a:t>　　　說明雖然現有水壓仍足以支援過濾系統正常運作，為避免影響家中用水品質，建議加裝加壓馬達或提升既有馬達馬力。</a:t>
            </a:r>
          </a:p>
          <a:p>
            <a:endParaRPr lang="zh-TW" altLang="en-US" dirty="0"/>
          </a:p>
          <a:p>
            <a:r>
              <a:rPr lang="zh-TW" altLang="en-US" dirty="0"/>
              <a:t>　2.3 文件紀錄與客戶簽名</a:t>
            </a:r>
          </a:p>
          <a:p>
            <a:r>
              <a:rPr lang="zh-TW" altLang="en-US" dirty="0"/>
              <a:t>　　　於《安裝確認單》上清楚註明：「現場水量不足，減少約30%，已建議並加裝（或調整）加壓馬達。」請客戶簽名確認後拍照存檔，並回報系統備查。</a:t>
            </a:r>
          </a:p>
          <a:p>
            <a:endParaRPr lang="zh-TW" altLang="en-US" dirty="0"/>
          </a:p>
          <a:p>
            <a:r>
              <a:rPr lang="zh-TW" altLang="en-US" dirty="0"/>
              <a:t>　2.4 必要時聯繫協助</a:t>
            </a:r>
          </a:p>
          <a:p>
            <a:r>
              <a:rPr lang="zh-TW" altLang="en-US" dirty="0"/>
              <a:t>　　　如現場判斷困難或客戶對建議有疑慮，請即時聯繫店長協助處理。</a:t>
            </a:r>
          </a:p>
        </p:txBody>
      </p:sp>
    </p:spTree>
    <p:extLst>
      <p:ext uri="{BB962C8B-B14F-4D97-AF65-F5344CB8AC3E}">
        <p14:creationId xmlns:p14="http://schemas.microsoft.com/office/powerpoint/2010/main" val="2023327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9242C7DD-4985-7A20-8E73-4721307245C0}"/>
              </a:ext>
            </a:extLst>
          </p:cNvPr>
          <p:cNvSpPr txBox="1"/>
          <p:nvPr/>
        </p:nvSpPr>
        <p:spPr>
          <a:xfrm>
            <a:off x="0" y="0"/>
            <a:ext cx="11480800" cy="6740307"/>
          </a:xfrm>
          <a:prstGeom prst="rect">
            <a:avLst/>
          </a:prstGeom>
          <a:noFill/>
        </p:spPr>
        <p:txBody>
          <a:bodyPr wrap="square">
            <a:spAutoFit/>
          </a:bodyPr>
          <a:lstStyle/>
          <a:p>
            <a:r>
              <a:rPr lang="zh-TW" altLang="en-US" dirty="0"/>
              <a:t>📢 </a:t>
            </a:r>
            <a:r>
              <a:rPr lang="en-US" altLang="zh-TW" b="1" dirty="0"/>
              <a:t>2025/11/3 </a:t>
            </a:r>
            <a:r>
              <a:rPr lang="zh-TW" altLang="en-US" b="1" dirty="0"/>
              <a:t>布達事項：</a:t>
            </a:r>
            <a:endParaRPr lang="en-US" altLang="zh-TW" b="1" dirty="0"/>
          </a:p>
          <a:p>
            <a:r>
              <a:rPr lang="zh-TW" altLang="en-US" dirty="0"/>
              <a:t>適用機型：</a:t>
            </a:r>
          </a:p>
          <a:p>
            <a:r>
              <a:rPr lang="en-US" altLang="zh-TW" dirty="0"/>
              <a:t>WST-1400Pro 4G </a:t>
            </a:r>
          </a:p>
          <a:p>
            <a:r>
              <a:rPr lang="en-US" altLang="zh-TW" dirty="0"/>
              <a:t>WST-2000/WST-2000Pro 4G </a:t>
            </a:r>
          </a:p>
          <a:p>
            <a:r>
              <a:rPr lang="en-US" altLang="zh-TW" dirty="0"/>
              <a:t>WST-3000Pro 4G </a:t>
            </a:r>
          </a:p>
          <a:p>
            <a:r>
              <a:rPr lang="en-US" altLang="zh-TW" dirty="0"/>
              <a:t>4G</a:t>
            </a:r>
            <a:r>
              <a:rPr lang="zh-TW" altLang="en-US" dirty="0"/>
              <a:t>系列安裝後機器一直重複啟動</a:t>
            </a:r>
          </a:p>
          <a:p>
            <a:endParaRPr lang="en-US" altLang="zh-TW" dirty="0"/>
          </a:p>
          <a:p>
            <a:r>
              <a:rPr lang="zh-TW" altLang="en-US" dirty="0"/>
              <a:t>原因與對策：</a:t>
            </a:r>
            <a:endParaRPr lang="en-US" altLang="zh-TW" dirty="0"/>
          </a:p>
          <a:p>
            <a:pPr fontAlgn="ctr"/>
            <a:r>
              <a:rPr lang="zh-TW" altLang="en-US" dirty="0"/>
              <a:t>                     </a:t>
            </a:r>
            <a:r>
              <a:rPr lang="zh-TW" altLang="zh-TW" dirty="0"/>
              <a:t>原因</a:t>
            </a:r>
            <a:r>
              <a:rPr lang="zh-TW" altLang="en-US" dirty="0"/>
              <a:t>                                                                                        </a:t>
            </a:r>
            <a:r>
              <a:rPr lang="zh-TW" altLang="zh-TW" dirty="0"/>
              <a:t>對策</a:t>
            </a:r>
          </a:p>
          <a:p>
            <a:pPr marL="342900" indent="-342900" fontAlgn="ctr">
              <a:buAutoNum type="alphaUcPeriod"/>
            </a:pPr>
            <a:r>
              <a:rPr lang="zh-TW" altLang="zh-TW" dirty="0"/>
              <a:t>變壓器受潮或損壞</a:t>
            </a:r>
            <a:r>
              <a:rPr lang="zh-TW" altLang="en-US" dirty="0"/>
              <a:t>                                                  </a:t>
            </a:r>
            <a:r>
              <a:rPr lang="zh-TW" altLang="zh-TW" dirty="0"/>
              <a:t>檢查或更換變壓器</a:t>
            </a:r>
            <a:endParaRPr lang="en-US" altLang="zh-TW" dirty="0"/>
          </a:p>
          <a:p>
            <a:pPr marL="342900" indent="-342900" fontAlgn="ctr">
              <a:buAutoNum type="alphaUcPeriod"/>
            </a:pPr>
            <a:endParaRPr lang="zh-TW" altLang="zh-TW" dirty="0"/>
          </a:p>
          <a:p>
            <a:pPr fontAlgn="ctr"/>
            <a:r>
              <a:rPr lang="en-US" altLang="zh-TW" dirty="0"/>
              <a:t>B. </a:t>
            </a:r>
            <a:r>
              <a:rPr lang="zh-TW" altLang="zh-TW" dirty="0"/>
              <a:t>拔掉</a:t>
            </a:r>
            <a:r>
              <a:rPr lang="en-US" altLang="zh-TW" dirty="0"/>
              <a:t>4G</a:t>
            </a:r>
            <a:r>
              <a:rPr lang="zh-TW" altLang="zh-TW" dirty="0"/>
              <a:t>模組後不再重啟</a:t>
            </a:r>
            <a:r>
              <a:rPr lang="zh-TW" altLang="en-US" dirty="0"/>
              <a:t>                                         </a:t>
            </a:r>
            <a:r>
              <a:rPr lang="zh-TW" altLang="zh-TW" dirty="0"/>
              <a:t>更換</a:t>
            </a:r>
            <a:r>
              <a:rPr lang="en-US" altLang="zh-TW" dirty="0"/>
              <a:t>4G</a:t>
            </a:r>
            <a:r>
              <a:rPr lang="zh-TW" altLang="zh-TW" dirty="0"/>
              <a:t>模組天線、</a:t>
            </a:r>
            <a:r>
              <a:rPr lang="en-US" altLang="zh-TW" dirty="0"/>
              <a:t>IoT</a:t>
            </a:r>
            <a:r>
              <a:rPr lang="zh-TW" altLang="zh-TW" dirty="0"/>
              <a:t>模組 </a:t>
            </a:r>
            <a:r>
              <a:rPr lang="en-US" altLang="zh-TW" dirty="0"/>
              <a:t>(ASMMTN0151-0)</a:t>
            </a:r>
          </a:p>
          <a:p>
            <a:pPr fontAlgn="ctr"/>
            <a:r>
              <a:rPr lang="zh-TW" altLang="en-US" dirty="0"/>
              <a:t>                                                                                                 </a:t>
            </a:r>
            <a:r>
              <a:rPr lang="zh-TW" altLang="zh-TW" dirty="0"/>
              <a:t>、</a:t>
            </a:r>
            <a:r>
              <a:rPr lang="en-US" altLang="zh-TW" dirty="0"/>
              <a:t>ESP32</a:t>
            </a:r>
            <a:r>
              <a:rPr lang="zh-TW" altLang="zh-TW" dirty="0"/>
              <a:t>藍牙模組 </a:t>
            </a:r>
            <a:r>
              <a:rPr lang="en-US" altLang="zh-TW" dirty="0"/>
              <a:t>(ASMMTN0150-1)</a:t>
            </a:r>
          </a:p>
          <a:p>
            <a:pPr fontAlgn="ctr"/>
            <a:endParaRPr lang="zh-TW" altLang="zh-TW" dirty="0"/>
          </a:p>
          <a:p>
            <a:pPr fontAlgn="ctr"/>
            <a:r>
              <a:rPr lang="en-US" altLang="zh-TW" dirty="0"/>
              <a:t>C. </a:t>
            </a:r>
            <a:r>
              <a:rPr lang="zh-TW" altLang="zh-TW" dirty="0"/>
              <a:t>拔掉</a:t>
            </a:r>
            <a:r>
              <a:rPr lang="en-US" altLang="zh-TW" dirty="0"/>
              <a:t>4G</a:t>
            </a:r>
            <a:r>
              <a:rPr lang="zh-TW" altLang="zh-TW" dirty="0"/>
              <a:t>模組後仍重啟</a:t>
            </a:r>
            <a:r>
              <a:rPr lang="zh-TW" altLang="en-US" dirty="0"/>
              <a:t>                                              </a:t>
            </a:r>
            <a:r>
              <a:rPr lang="zh-TW" altLang="zh-TW" dirty="0"/>
              <a:t>更換主控板</a:t>
            </a:r>
            <a:endParaRPr lang="en-US" altLang="zh-TW" dirty="0"/>
          </a:p>
          <a:p>
            <a:pPr fontAlgn="ctr"/>
            <a:endParaRPr lang="en-US" altLang="zh-TW" dirty="0"/>
          </a:p>
          <a:p>
            <a:pPr fontAlgn="ctr"/>
            <a:endParaRPr lang="en-US" altLang="zh-TW" dirty="0"/>
          </a:p>
          <a:p>
            <a:r>
              <a:rPr lang="zh-TW" altLang="en-US" dirty="0"/>
              <a:t>缺鹽警報異常現象：鹽桶沒有鹽錠但無缺鹽警報。有鹽錠也有水但持續叫缺鹽警報，吸鹽功能正常。</a:t>
            </a:r>
            <a:endParaRPr lang="en-US" altLang="zh-TW" dirty="0"/>
          </a:p>
          <a:p>
            <a:r>
              <a:rPr lang="zh-TW" altLang="en-US" dirty="0"/>
              <a:t>原因與對策：</a:t>
            </a:r>
            <a:endParaRPr lang="en-US" altLang="zh-TW" dirty="0"/>
          </a:p>
          <a:p>
            <a:r>
              <a:rPr lang="zh-TW" altLang="en-US" dirty="0"/>
              <a:t>                          原因                                                                           對策</a:t>
            </a:r>
            <a:endParaRPr lang="en-US" altLang="zh-TW" dirty="0"/>
          </a:p>
          <a:p>
            <a:pPr marL="342900" indent="-342900">
              <a:buAutoNum type="alphaUcPeriod"/>
            </a:pPr>
            <a:r>
              <a:rPr lang="en-US" altLang="zh-TW" dirty="0"/>
              <a:t>TDS</a:t>
            </a:r>
            <a:r>
              <a:rPr lang="zh-TW" altLang="en-US" dirty="0"/>
              <a:t>偵測線異常                                                         更換</a:t>
            </a:r>
            <a:r>
              <a:rPr lang="en-US" altLang="zh-TW" dirty="0"/>
              <a:t>TDS</a:t>
            </a:r>
            <a:r>
              <a:rPr lang="zh-TW" altLang="en-US" dirty="0"/>
              <a:t>偵測線</a:t>
            </a:r>
            <a:endParaRPr lang="en-US" altLang="zh-TW" dirty="0"/>
          </a:p>
          <a:p>
            <a:pPr marL="342900" indent="-342900">
              <a:buAutoNum type="alphaUcPeriod"/>
            </a:pPr>
            <a:r>
              <a:rPr lang="en-US" altLang="zh-TW" dirty="0"/>
              <a:t> </a:t>
            </a:r>
            <a:r>
              <a:rPr lang="zh-TW" altLang="en-US" dirty="0"/>
              <a:t>主控板損壞                                                                 更換主控板</a:t>
            </a:r>
            <a:endParaRPr lang="en-US" altLang="zh-TW" dirty="0"/>
          </a:p>
          <a:p>
            <a:r>
              <a:rPr lang="en-US" altLang="zh-TW" dirty="0"/>
              <a:t>TDS &lt; 5000 → </a:t>
            </a:r>
            <a:r>
              <a:rPr lang="zh-TW" altLang="en-US" dirty="0"/>
              <a:t>進入缺鹽警示</a:t>
            </a:r>
            <a:endParaRPr lang="en-US" altLang="zh-TW" dirty="0"/>
          </a:p>
          <a:p>
            <a:r>
              <a:rPr lang="en-US" altLang="zh-TW" dirty="0"/>
              <a:t>TDS &gt; 5500 → </a:t>
            </a:r>
            <a:r>
              <a:rPr lang="zh-TW" altLang="en-US" dirty="0"/>
              <a:t>不會有缺鹽警示。</a:t>
            </a:r>
          </a:p>
        </p:txBody>
      </p:sp>
    </p:spTree>
    <p:extLst>
      <p:ext uri="{BB962C8B-B14F-4D97-AF65-F5344CB8AC3E}">
        <p14:creationId xmlns:p14="http://schemas.microsoft.com/office/powerpoint/2010/main" val="3695784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21C3DE6F-2F11-96D3-5E52-8C7EA41BEEBF}"/>
              </a:ext>
            </a:extLst>
          </p:cNvPr>
          <p:cNvPicPr>
            <a:picLocks noChangeAspect="1"/>
          </p:cNvPicPr>
          <p:nvPr/>
        </p:nvPicPr>
        <p:blipFill>
          <a:blip r:embed="rId2"/>
          <a:srcRect l="48600" t="15390" r="2515"/>
          <a:stretch>
            <a:fillRect/>
          </a:stretch>
        </p:blipFill>
        <p:spPr>
          <a:xfrm>
            <a:off x="9442824" y="3976254"/>
            <a:ext cx="2730703" cy="2881746"/>
          </a:xfrm>
          <a:prstGeom prst="rect">
            <a:avLst/>
          </a:prstGeom>
        </p:spPr>
      </p:pic>
      <p:pic>
        <p:nvPicPr>
          <p:cNvPr id="9" name="圖片 8">
            <a:extLst>
              <a:ext uri="{FF2B5EF4-FFF2-40B4-BE49-F238E27FC236}">
                <a16:creationId xmlns:a16="http://schemas.microsoft.com/office/drawing/2014/main" id="{258D685A-20AF-0D25-F3A1-1053E5E4EFA7}"/>
              </a:ext>
            </a:extLst>
          </p:cNvPr>
          <p:cNvPicPr>
            <a:picLocks noChangeAspect="1"/>
          </p:cNvPicPr>
          <p:nvPr/>
        </p:nvPicPr>
        <p:blipFill>
          <a:blip r:embed="rId2"/>
          <a:srcRect l="3558" r="51969"/>
          <a:stretch>
            <a:fillRect/>
          </a:stretch>
        </p:blipFill>
        <p:spPr>
          <a:xfrm>
            <a:off x="9653972" y="1"/>
            <a:ext cx="2501082" cy="3429000"/>
          </a:xfrm>
          <a:prstGeom prst="rect">
            <a:avLst/>
          </a:prstGeom>
        </p:spPr>
      </p:pic>
      <p:sp>
        <p:nvSpPr>
          <p:cNvPr id="7" name="文字方塊 6">
            <a:extLst>
              <a:ext uri="{FF2B5EF4-FFF2-40B4-BE49-F238E27FC236}">
                <a16:creationId xmlns:a16="http://schemas.microsoft.com/office/drawing/2014/main" id="{BF57E174-ACEF-E5BC-9E6A-83F2173C9673}"/>
              </a:ext>
            </a:extLst>
          </p:cNvPr>
          <p:cNvSpPr txBox="1"/>
          <p:nvPr/>
        </p:nvSpPr>
        <p:spPr>
          <a:xfrm>
            <a:off x="0" y="0"/>
            <a:ext cx="6853382" cy="6786473"/>
          </a:xfrm>
          <a:prstGeom prst="rect">
            <a:avLst/>
          </a:prstGeom>
          <a:noFill/>
        </p:spPr>
        <p:txBody>
          <a:bodyPr wrap="square">
            <a:spAutoFit/>
          </a:bodyPr>
          <a:lstStyle/>
          <a:p>
            <a:r>
              <a:rPr lang="zh-TW" altLang="en-US" sz="1500" dirty="0">
                <a:latin typeface="+mn-ea"/>
              </a:rPr>
              <a:t>📢 </a:t>
            </a:r>
            <a:r>
              <a:rPr lang="en-US" altLang="zh-TW" sz="1500" dirty="0">
                <a:latin typeface="+mn-ea"/>
              </a:rPr>
              <a:t>2025/11/3 </a:t>
            </a:r>
            <a:r>
              <a:rPr lang="zh-TW" altLang="en-US" sz="1500" dirty="0">
                <a:latin typeface="+mn-ea"/>
              </a:rPr>
              <a:t>布達事項：</a:t>
            </a:r>
            <a:endParaRPr lang="en-US" altLang="zh-TW" sz="1500" dirty="0">
              <a:latin typeface="+mn-ea"/>
            </a:endParaRPr>
          </a:p>
          <a:p>
            <a:r>
              <a:rPr lang="zh-TW" altLang="en-US" sz="1500" dirty="0">
                <a:latin typeface="+mn-ea"/>
              </a:rPr>
              <a:t>適用機型：</a:t>
            </a:r>
          </a:p>
          <a:p>
            <a:r>
              <a:rPr lang="en-US" altLang="zh-TW" sz="1500" dirty="0">
                <a:latin typeface="+mn-ea"/>
              </a:rPr>
              <a:t>WST-1400Pro 4G </a:t>
            </a:r>
          </a:p>
          <a:p>
            <a:r>
              <a:rPr lang="en-US" altLang="zh-TW" sz="1500" dirty="0">
                <a:latin typeface="+mn-ea"/>
              </a:rPr>
              <a:t>WST-2000/WST-2000Pro 4G </a:t>
            </a:r>
          </a:p>
          <a:p>
            <a:r>
              <a:rPr lang="en-US" altLang="zh-TW" sz="1500" dirty="0">
                <a:latin typeface="+mn-ea"/>
              </a:rPr>
              <a:t>WST-3000Pro 4G </a:t>
            </a:r>
          </a:p>
          <a:p>
            <a:pPr>
              <a:buNone/>
            </a:pPr>
            <a:r>
              <a:rPr lang="zh-TW" altLang="en-US" sz="1500" b="1" dirty="0">
                <a:latin typeface="+mn-ea"/>
              </a:rPr>
              <a:t>基本原理：鹽水飽和與鹽錠位置</a:t>
            </a:r>
            <a:r>
              <a:rPr lang="en-US" altLang="zh-TW" sz="1500" b="1" dirty="0">
                <a:solidFill>
                  <a:srgbClr val="FF0000"/>
                </a:solidFill>
                <a:highlight>
                  <a:srgbClr val="FFFF00"/>
                </a:highlight>
                <a:latin typeface="+mn-ea"/>
              </a:rPr>
              <a:t>(</a:t>
            </a:r>
            <a:r>
              <a:rPr lang="zh-TW" altLang="en-US" sz="1500" b="1" dirty="0">
                <a:solidFill>
                  <a:srgbClr val="FF0000"/>
                </a:solidFill>
                <a:highlight>
                  <a:srgbClr val="FFFF00"/>
                </a:highlight>
                <a:latin typeface="+mn-ea"/>
              </a:rPr>
              <a:t>有鹽有水但鹽錠低於水面有缺鹽警示</a:t>
            </a:r>
            <a:r>
              <a:rPr lang="en-US" altLang="zh-TW" sz="1500" b="1" dirty="0">
                <a:solidFill>
                  <a:srgbClr val="FF0000"/>
                </a:solidFill>
                <a:highlight>
                  <a:srgbClr val="FFFF00"/>
                </a:highlight>
                <a:latin typeface="+mn-ea"/>
              </a:rPr>
              <a:t>)</a:t>
            </a:r>
            <a:endParaRPr lang="zh-TW" altLang="en-US" sz="1500" b="1" dirty="0">
              <a:solidFill>
                <a:srgbClr val="FF0000"/>
              </a:solidFill>
              <a:highlight>
                <a:srgbClr val="FFFF00"/>
              </a:highlight>
              <a:latin typeface="+mn-ea"/>
            </a:endParaRPr>
          </a:p>
          <a:p>
            <a:pPr>
              <a:buNone/>
            </a:pPr>
            <a:r>
              <a:rPr lang="zh-TW" altLang="en-US" sz="1500" dirty="0">
                <a:latin typeface="+mn-ea"/>
              </a:rPr>
              <a:t>在軟水機中，鹽桶內的鹽錠與水接觸後會溶解形成鹽水。當鹽水達到飽和濃度（約</a:t>
            </a:r>
            <a:r>
              <a:rPr lang="en-US" altLang="zh-TW" sz="1500" dirty="0">
                <a:latin typeface="+mn-ea"/>
              </a:rPr>
              <a:t>26%</a:t>
            </a:r>
            <a:r>
              <a:rPr lang="zh-TW" altLang="en-US" sz="1500" dirty="0">
                <a:latin typeface="+mn-ea"/>
              </a:rPr>
              <a:t>氯化鈉），就無法再溶解更多鹽。鹽錠必須浸泡在水中才能持續溶解，維持鹽水的飽和狀態。</a:t>
            </a:r>
          </a:p>
          <a:p>
            <a:pPr>
              <a:buNone/>
            </a:pPr>
            <a:endParaRPr lang="en-US" altLang="zh-TW" sz="1500" b="1" dirty="0">
              <a:latin typeface="+mn-ea"/>
            </a:endParaRPr>
          </a:p>
          <a:p>
            <a:pPr>
              <a:buNone/>
            </a:pPr>
            <a:r>
              <a:rPr lang="zh-TW" altLang="en-US" sz="1500" b="1" dirty="0">
                <a:latin typeface="+mn-ea"/>
              </a:rPr>
              <a:t>❓ 水高於鹽錠但不飽和的可能原因</a:t>
            </a:r>
          </a:p>
          <a:p>
            <a:pPr>
              <a:buNone/>
            </a:pPr>
            <a:r>
              <a:rPr lang="zh-TW" altLang="en-US" sz="1500" dirty="0">
                <a:latin typeface="+mn-ea"/>
              </a:rPr>
              <a:t>以下是幾個常見原因：</a:t>
            </a:r>
          </a:p>
          <a:p>
            <a:pPr>
              <a:buFont typeface="+mj-lt"/>
              <a:buAutoNum type="arabicPeriod"/>
            </a:pPr>
            <a:r>
              <a:rPr lang="zh-TW" altLang="en-US" sz="1500" dirty="0">
                <a:latin typeface="+mn-ea"/>
              </a:rPr>
              <a:t>鹽錠表面結硬殼（鹽橋）</a:t>
            </a:r>
          </a:p>
          <a:p>
            <a:pPr marL="742950" lvl="1" indent="-285750">
              <a:buFont typeface="+mj-lt"/>
              <a:buAutoNum type="arabicPeriod"/>
            </a:pPr>
            <a:r>
              <a:rPr lang="zh-TW" altLang="en-US" sz="1500" dirty="0">
                <a:latin typeface="+mn-ea"/>
              </a:rPr>
              <a:t>鹽錠表面形成硬殼，阻隔水與鹽錠接觸。</a:t>
            </a:r>
          </a:p>
          <a:p>
            <a:pPr marL="742950" lvl="1" indent="-285750">
              <a:buFont typeface="+mj-lt"/>
              <a:buAutoNum type="arabicPeriod"/>
            </a:pPr>
            <a:r>
              <a:rPr lang="zh-TW" altLang="en-US" sz="1500" dirty="0">
                <a:latin typeface="+mn-ea"/>
              </a:rPr>
              <a:t>看起來鹽錠浸在水中，但實際上水無法滲透進去。</a:t>
            </a:r>
          </a:p>
          <a:p>
            <a:pPr>
              <a:buFont typeface="+mj-lt"/>
              <a:buAutoNum type="arabicPeriod"/>
            </a:pPr>
            <a:r>
              <a:rPr lang="zh-TW" altLang="en-US" sz="1500" dirty="0">
                <a:latin typeface="+mn-ea"/>
              </a:rPr>
              <a:t>鹽錠底部懸空（鹽洞）</a:t>
            </a:r>
          </a:p>
          <a:p>
            <a:pPr marL="742950" lvl="1" indent="-285750">
              <a:buFont typeface="+mj-lt"/>
              <a:buAutoNum type="arabicPeriod"/>
            </a:pPr>
            <a:r>
              <a:rPr lang="zh-TW" altLang="en-US" sz="1500" dirty="0">
                <a:latin typeface="+mn-ea"/>
              </a:rPr>
              <a:t>鹽錠下方已空洞化，水在底部但鹽錠未接觸水。</a:t>
            </a:r>
          </a:p>
          <a:p>
            <a:pPr marL="742950" lvl="1" indent="-285750">
              <a:buFont typeface="+mj-lt"/>
              <a:buAutoNum type="arabicPeriod"/>
            </a:pPr>
            <a:r>
              <a:rPr lang="zh-TW" altLang="en-US" sz="1500" dirty="0">
                <a:latin typeface="+mn-ea"/>
              </a:rPr>
              <a:t>這種情況常見於長期未攪動或補鹽不當。</a:t>
            </a:r>
          </a:p>
          <a:p>
            <a:r>
              <a:rPr lang="en-US" altLang="zh-TW" sz="1500" dirty="0">
                <a:latin typeface="+mn-ea"/>
              </a:rPr>
              <a:t>3.</a:t>
            </a:r>
            <a:r>
              <a:rPr lang="zh-TW" altLang="en-US" sz="1500" dirty="0">
                <a:latin typeface="+mn-ea"/>
              </a:rPr>
              <a:t>水太多、鹽太少</a:t>
            </a:r>
            <a:r>
              <a:rPr lang="en-US" altLang="zh-TW" sz="1500" dirty="0">
                <a:latin typeface="+mn-ea"/>
              </a:rPr>
              <a:t>(</a:t>
            </a:r>
            <a:r>
              <a:rPr lang="zh-TW" altLang="en-US" sz="1500" dirty="0">
                <a:latin typeface="+mn-ea"/>
              </a:rPr>
              <a:t>鹽錠低於水面</a:t>
            </a:r>
            <a:r>
              <a:rPr lang="en-US" altLang="zh-TW" sz="1500" dirty="0">
                <a:latin typeface="+mn-ea"/>
              </a:rPr>
              <a:t>)</a:t>
            </a:r>
            <a:endParaRPr lang="zh-TW" altLang="en-US" sz="1500" dirty="0">
              <a:latin typeface="+mn-ea"/>
            </a:endParaRPr>
          </a:p>
          <a:p>
            <a:pPr lvl="1"/>
            <a:r>
              <a:rPr lang="zh-TW" altLang="en-US" sz="1500" dirty="0">
                <a:latin typeface="+mn-ea"/>
              </a:rPr>
              <a:t>鹽桶水高於鹽錠，鹽水變稀了，鹽水濃度不夠高，機器就偵測不到飽和。</a:t>
            </a:r>
            <a:r>
              <a:rPr lang="en-US" altLang="zh-TW" sz="1500" dirty="0">
                <a:latin typeface="+mn-ea"/>
              </a:rPr>
              <a:t>(TDS</a:t>
            </a:r>
            <a:r>
              <a:rPr lang="zh-TW" altLang="en-US" sz="1500" dirty="0">
                <a:latin typeface="+mn-ea"/>
              </a:rPr>
              <a:t>值會偏低，導致缺鹽警示。</a:t>
            </a:r>
            <a:r>
              <a:rPr lang="en-US" altLang="zh-TW" sz="1500" dirty="0">
                <a:latin typeface="+mn-ea"/>
              </a:rPr>
              <a:t>)</a:t>
            </a:r>
          </a:p>
          <a:p>
            <a:r>
              <a:rPr lang="zh-TW" altLang="en-US" sz="1500" dirty="0">
                <a:latin typeface="+mn-ea"/>
              </a:rPr>
              <a:t>                  </a:t>
            </a:r>
            <a:r>
              <a:rPr lang="en-US" altLang="zh-TW" sz="1500" dirty="0">
                <a:latin typeface="+mn-ea"/>
              </a:rPr>
              <a:t>TDS &lt; 5000 → </a:t>
            </a:r>
            <a:r>
              <a:rPr lang="zh-TW" altLang="en-US" sz="1500" dirty="0">
                <a:latin typeface="+mn-ea"/>
              </a:rPr>
              <a:t>進入缺鹽警示</a:t>
            </a:r>
            <a:endParaRPr lang="en-US" altLang="zh-TW" sz="1500" dirty="0">
              <a:latin typeface="+mn-ea"/>
            </a:endParaRPr>
          </a:p>
          <a:p>
            <a:r>
              <a:rPr lang="zh-TW" altLang="en-US" sz="1500" dirty="0">
                <a:latin typeface="+mn-ea"/>
              </a:rPr>
              <a:t>                  </a:t>
            </a:r>
            <a:r>
              <a:rPr lang="en-US" altLang="zh-TW" sz="1500" dirty="0">
                <a:latin typeface="+mn-ea"/>
              </a:rPr>
              <a:t>TDS &gt; 5500 → </a:t>
            </a:r>
            <a:r>
              <a:rPr lang="zh-TW" altLang="en-US" sz="1500" dirty="0">
                <a:latin typeface="+mn-ea"/>
              </a:rPr>
              <a:t>不會有缺鹽警示</a:t>
            </a:r>
            <a:endParaRPr lang="en-US" altLang="zh-TW" sz="1500" dirty="0">
              <a:latin typeface="+mn-ea"/>
            </a:endParaRPr>
          </a:p>
          <a:p>
            <a:r>
              <a:rPr lang="zh-TW" altLang="en-US" sz="1500" dirty="0">
                <a:latin typeface="+mn-ea"/>
              </a:rPr>
              <a:t>✅ 建議處理方式</a:t>
            </a:r>
          </a:p>
          <a:p>
            <a:r>
              <a:rPr lang="en-US" altLang="zh-TW" sz="1500" dirty="0">
                <a:latin typeface="+mn-ea"/>
              </a:rPr>
              <a:t>1.</a:t>
            </a:r>
            <a:r>
              <a:rPr lang="zh-TW" altLang="en-US" sz="1500" dirty="0">
                <a:latin typeface="+mn-ea"/>
              </a:rPr>
              <a:t>檢查是否有鹽橋或鹽洞：用棍子輕敲鹽錠，確認是否有空洞或硬殼。</a:t>
            </a:r>
          </a:p>
          <a:p>
            <a:r>
              <a:rPr lang="en-US" altLang="zh-TW" sz="1500" dirty="0">
                <a:latin typeface="+mn-ea"/>
              </a:rPr>
              <a:t>2.</a:t>
            </a:r>
            <a:r>
              <a:rPr lang="zh-TW" altLang="en-US" sz="1500" dirty="0">
                <a:latin typeface="+mn-ea"/>
              </a:rPr>
              <a:t> 將鹽錠加到高於水位</a:t>
            </a:r>
            <a:r>
              <a:rPr lang="en-US" altLang="zh-TW" sz="1500" dirty="0">
                <a:latin typeface="+mn-ea"/>
              </a:rPr>
              <a:t>(</a:t>
            </a:r>
            <a:r>
              <a:rPr lang="zh-TW" altLang="en-US" sz="1500" dirty="0">
                <a:latin typeface="+mn-ea"/>
              </a:rPr>
              <a:t>並取消缺鹽警示，並請客戶觀察下次再生是否仍會警示</a:t>
            </a:r>
            <a:r>
              <a:rPr lang="en-US" altLang="zh-TW" sz="1500" dirty="0">
                <a:latin typeface="+mn-ea"/>
              </a:rPr>
              <a:t>)</a:t>
            </a:r>
          </a:p>
          <a:p>
            <a:r>
              <a:rPr lang="en-US" altLang="zh-TW" sz="1500" dirty="0">
                <a:latin typeface="+mn-ea"/>
              </a:rPr>
              <a:t>3.</a:t>
            </a:r>
            <a:r>
              <a:rPr lang="zh-TW" altLang="en-US" sz="1500" dirty="0">
                <a:latin typeface="+mn-ea"/>
              </a:rPr>
              <a:t>攪拌鹽水：促進鹽錠溶解，觀察</a:t>
            </a:r>
            <a:r>
              <a:rPr lang="en-US" altLang="zh-TW" sz="1500" dirty="0">
                <a:latin typeface="+mn-ea"/>
              </a:rPr>
              <a:t>TDS</a:t>
            </a:r>
            <a:r>
              <a:rPr lang="zh-TW" altLang="en-US" sz="1500" dirty="0">
                <a:latin typeface="+mn-ea"/>
              </a:rPr>
              <a:t>值是否上升。</a:t>
            </a:r>
          </a:p>
          <a:p>
            <a:r>
              <a:rPr lang="en-US" altLang="zh-TW" sz="1500" dirty="0">
                <a:latin typeface="+mn-ea"/>
              </a:rPr>
              <a:t>4.</a:t>
            </a:r>
            <a:r>
              <a:rPr lang="zh-TW" altLang="en-US" sz="1500" dirty="0">
                <a:latin typeface="+mn-ea"/>
              </a:rPr>
              <a:t>測量</a:t>
            </a:r>
            <a:r>
              <a:rPr lang="en-US" altLang="zh-TW" sz="1500" dirty="0">
                <a:latin typeface="+mn-ea"/>
              </a:rPr>
              <a:t>TDS</a:t>
            </a:r>
            <a:r>
              <a:rPr lang="zh-TW" altLang="en-US" sz="1500" dirty="0">
                <a:latin typeface="+mn-ea"/>
              </a:rPr>
              <a:t>值：確認是否達到飽和（</a:t>
            </a:r>
            <a:r>
              <a:rPr lang="en-US" altLang="zh-TW" sz="1500" dirty="0">
                <a:latin typeface="+mn-ea"/>
              </a:rPr>
              <a:t>&gt;5500ppm</a:t>
            </a:r>
            <a:r>
              <a:rPr lang="zh-TW" altLang="en-US" sz="1500" dirty="0">
                <a:latin typeface="+mn-ea"/>
              </a:rPr>
              <a:t>）。</a:t>
            </a:r>
          </a:p>
          <a:p>
            <a:r>
              <a:rPr lang="en-US" altLang="zh-TW" sz="1500" dirty="0">
                <a:latin typeface="+mn-ea"/>
              </a:rPr>
              <a:t>5.</a:t>
            </a:r>
            <a:r>
              <a:rPr lang="zh-TW" altLang="en-US" sz="1500" dirty="0">
                <a:latin typeface="+mn-ea"/>
              </a:rPr>
              <a:t>排空重灌：將鹽桶水排空後重新加水與鹽錠，請客戶觀察是否恢復正常。</a:t>
            </a:r>
          </a:p>
        </p:txBody>
      </p:sp>
      <p:sp>
        <p:nvSpPr>
          <p:cNvPr id="12" name="文字方塊 11">
            <a:extLst>
              <a:ext uri="{FF2B5EF4-FFF2-40B4-BE49-F238E27FC236}">
                <a16:creationId xmlns:a16="http://schemas.microsoft.com/office/drawing/2014/main" id="{72ADDFEA-9E3B-6D87-5144-D768A00E292E}"/>
              </a:ext>
            </a:extLst>
          </p:cNvPr>
          <p:cNvSpPr txBox="1"/>
          <p:nvPr/>
        </p:nvSpPr>
        <p:spPr>
          <a:xfrm>
            <a:off x="7786255" y="3040908"/>
            <a:ext cx="3666836" cy="1323439"/>
          </a:xfrm>
          <a:prstGeom prst="rect">
            <a:avLst/>
          </a:prstGeom>
          <a:noFill/>
        </p:spPr>
        <p:txBody>
          <a:bodyPr wrap="square">
            <a:spAutoFit/>
          </a:bodyPr>
          <a:lstStyle/>
          <a:p>
            <a:r>
              <a:rPr lang="zh-TW" altLang="en-US" sz="1600" dirty="0">
                <a:solidFill>
                  <a:srgbClr val="FF0000"/>
                </a:solidFill>
                <a:latin typeface="+mn-ea"/>
              </a:rPr>
              <a:t>鹽桶裡有水和鹽錠</a:t>
            </a:r>
            <a:endParaRPr lang="en-US" altLang="zh-TW" sz="1600" dirty="0">
              <a:solidFill>
                <a:srgbClr val="FF0000"/>
              </a:solidFill>
              <a:latin typeface="+mn-ea"/>
            </a:endParaRPr>
          </a:p>
          <a:p>
            <a:r>
              <a:rPr lang="zh-TW" altLang="en-US" sz="1600" dirty="0">
                <a:solidFill>
                  <a:srgbClr val="FF0000"/>
                </a:solidFill>
                <a:latin typeface="+mn-ea"/>
              </a:rPr>
              <a:t>鹽錠接觸水 → 溶解成鹽水。當鹽水濃度達到約 </a:t>
            </a:r>
            <a:r>
              <a:rPr lang="en-US" altLang="zh-TW" sz="1600" dirty="0">
                <a:solidFill>
                  <a:srgbClr val="FF0000"/>
                </a:solidFill>
                <a:latin typeface="+mn-ea"/>
              </a:rPr>
              <a:t>26% → </a:t>
            </a:r>
            <a:r>
              <a:rPr lang="zh-TW" altLang="en-US" sz="1600" dirty="0">
                <a:solidFill>
                  <a:srgbClr val="FF0000"/>
                </a:solidFill>
                <a:latin typeface="+mn-ea"/>
              </a:rPr>
              <a:t>不再溶解更多鹽</a:t>
            </a:r>
            <a:endParaRPr lang="en-US" altLang="zh-TW" sz="1600" dirty="0">
              <a:solidFill>
                <a:srgbClr val="FF0000"/>
              </a:solidFill>
              <a:latin typeface="+mn-ea"/>
            </a:endParaRPr>
          </a:p>
          <a:p>
            <a:r>
              <a:rPr lang="zh-TW" altLang="en-US" sz="1600" dirty="0">
                <a:solidFill>
                  <a:srgbClr val="FF0000"/>
                </a:solidFill>
                <a:latin typeface="+mn-ea"/>
              </a:rPr>
              <a:t>要保持鹽水濃度，鹽錠必須一直泡在水裡並高於水位</a:t>
            </a:r>
          </a:p>
        </p:txBody>
      </p:sp>
      <p:sp>
        <p:nvSpPr>
          <p:cNvPr id="16" name="文字方塊 15">
            <a:extLst>
              <a:ext uri="{FF2B5EF4-FFF2-40B4-BE49-F238E27FC236}">
                <a16:creationId xmlns:a16="http://schemas.microsoft.com/office/drawing/2014/main" id="{27035EFA-3742-DE82-19E1-13779831FEC4}"/>
              </a:ext>
            </a:extLst>
          </p:cNvPr>
          <p:cNvSpPr txBox="1"/>
          <p:nvPr/>
        </p:nvSpPr>
        <p:spPr>
          <a:xfrm>
            <a:off x="7786255" y="0"/>
            <a:ext cx="2198255" cy="1477328"/>
          </a:xfrm>
          <a:prstGeom prst="rect">
            <a:avLst/>
          </a:prstGeom>
          <a:noFill/>
        </p:spPr>
        <p:txBody>
          <a:bodyPr wrap="square">
            <a:spAutoFit/>
          </a:bodyPr>
          <a:lstStyle/>
          <a:p>
            <a:r>
              <a:rPr lang="zh-TW" altLang="en-US" dirty="0">
                <a:highlight>
                  <a:srgbClr val="00FFFF"/>
                </a:highlight>
              </a:rPr>
              <a:t>適用機型：</a:t>
            </a:r>
          </a:p>
          <a:p>
            <a:r>
              <a:rPr lang="en-US" altLang="zh-TW" dirty="0">
                <a:highlight>
                  <a:srgbClr val="00FFFF"/>
                </a:highlight>
              </a:rPr>
              <a:t>WST-1400Pro 4G </a:t>
            </a:r>
          </a:p>
          <a:p>
            <a:r>
              <a:rPr lang="en-US" altLang="zh-TW" dirty="0">
                <a:highlight>
                  <a:srgbClr val="00FFFF"/>
                </a:highlight>
              </a:rPr>
              <a:t>WST-2000</a:t>
            </a:r>
          </a:p>
          <a:p>
            <a:r>
              <a:rPr lang="en-US" altLang="zh-TW" dirty="0">
                <a:highlight>
                  <a:srgbClr val="00FFFF"/>
                </a:highlight>
              </a:rPr>
              <a:t>WST-2000Pro 4G </a:t>
            </a:r>
          </a:p>
          <a:p>
            <a:r>
              <a:rPr lang="en-US" altLang="zh-TW" dirty="0">
                <a:highlight>
                  <a:srgbClr val="00FFFF"/>
                </a:highlight>
              </a:rPr>
              <a:t>WST-3000Pro 4G </a:t>
            </a:r>
          </a:p>
        </p:txBody>
      </p:sp>
    </p:spTree>
    <p:extLst>
      <p:ext uri="{BB962C8B-B14F-4D97-AF65-F5344CB8AC3E}">
        <p14:creationId xmlns:p14="http://schemas.microsoft.com/office/powerpoint/2010/main" val="243568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BE4C06C-38CE-9990-F81D-B9A87C5F5421}"/>
              </a:ext>
            </a:extLst>
          </p:cNvPr>
          <p:cNvSpPr txBox="1"/>
          <p:nvPr/>
        </p:nvSpPr>
        <p:spPr>
          <a:xfrm>
            <a:off x="0" y="0"/>
            <a:ext cx="12192000" cy="4247317"/>
          </a:xfrm>
          <a:prstGeom prst="rect">
            <a:avLst/>
          </a:prstGeom>
          <a:noFill/>
        </p:spPr>
        <p:txBody>
          <a:bodyPr wrap="square">
            <a:spAutoFit/>
          </a:bodyPr>
          <a:lstStyle/>
          <a:p>
            <a:r>
              <a:rPr lang="zh-TW" altLang="en-US" dirty="0"/>
              <a:t>軟水機為什麼鹽錠量要高於水</a:t>
            </a:r>
          </a:p>
          <a:p>
            <a:endParaRPr lang="zh-TW" altLang="en-US" dirty="0"/>
          </a:p>
          <a:p>
            <a:r>
              <a:rPr lang="zh-TW" altLang="en-US" dirty="0"/>
              <a:t>軟水機鹽錠量要高於水，是為了在再生過程中能溶解足夠的鹽來產生高濃度的「再生液」，以有效清除樹脂上的鈣、鎂離子。當鹽錠高度低於水面時，就無法形成足夠濃度的鹽水，無法有效再生樹脂，進而降低軟水機的效能。 </a:t>
            </a:r>
          </a:p>
          <a:p>
            <a:r>
              <a:rPr lang="zh-TW" altLang="en-US" dirty="0"/>
              <a:t>為什麼要確保鹽錠高於水</a:t>
            </a:r>
          </a:p>
          <a:p>
            <a:r>
              <a:rPr lang="zh-TW" altLang="en-US" dirty="0"/>
              <a:t>確保足夠的再生液濃度：軟水機的再生過程需要高濃度的鹽水來恢復離子交換樹脂的能力。如果鹽錠量不足，就無法製造出足夠濃度的再生液。</a:t>
            </a:r>
          </a:p>
          <a:p>
            <a:r>
              <a:rPr lang="zh-TW" altLang="en-US" dirty="0"/>
              <a:t>提高再生效率：在再生過程中，鹽水會流經樹脂，用鈉離子替換樹脂上吸附的鈣、鎂離子。如果鹽錠量高於水面，能確保鹽能充分溶解，形成飽和的鹽水，使交換過程更有效率，將硬水變回軟水。</a:t>
            </a:r>
          </a:p>
          <a:p>
            <a:r>
              <a:rPr lang="zh-TW" altLang="en-US" dirty="0"/>
              <a:t>避免再生失敗：如果鹽錠量過低，可能導致再生不完全，軟水機恢復軟水的能力下降，最終影響出水水質。 </a:t>
            </a:r>
          </a:p>
          <a:p>
            <a:r>
              <a:rPr lang="zh-TW" altLang="en-US" dirty="0"/>
              <a:t>如何正確加鹽</a:t>
            </a:r>
          </a:p>
          <a:p>
            <a:r>
              <a:rPr lang="zh-TW" altLang="en-US" dirty="0"/>
              <a:t>確保鹽錠量高於水面：當鹽箱中的鹽錠高度低於水面時，應立即添加足夠的專用軟化鹽，並確保添加後鹽錠的高度高於水面。</a:t>
            </a:r>
          </a:p>
          <a:p>
            <a:r>
              <a:rPr lang="zh-TW" altLang="en-US" dirty="0"/>
              <a:t>讓鹽充分溶解：添加鹽錠後，讓鹽在水中充分溶解，建議等待至少 </a:t>
            </a:r>
            <a:r>
              <a:rPr lang="en-US" altLang="zh-TW" dirty="0"/>
              <a:t>6</a:t>
            </a:r>
            <a:r>
              <a:rPr lang="zh-TW" altLang="en-US" dirty="0"/>
              <a:t> 小時，以確保形成高濃度的鹽溶液。</a:t>
            </a:r>
          </a:p>
          <a:p>
            <a:r>
              <a:rPr lang="zh-TW" altLang="en-US" dirty="0"/>
              <a:t>建議每月檢查一次鹽箱水位，以掌握加鹽時機。</a:t>
            </a:r>
          </a:p>
        </p:txBody>
      </p:sp>
    </p:spTree>
    <p:extLst>
      <p:ext uri="{BB962C8B-B14F-4D97-AF65-F5344CB8AC3E}">
        <p14:creationId xmlns:p14="http://schemas.microsoft.com/office/powerpoint/2010/main" val="391233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3A078-504B-DD44-A407-694DD15EB6FB}"/>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2C17885A-776C-AD34-CB0D-FCC1D4B83B81}"/>
              </a:ext>
            </a:extLst>
          </p:cNvPr>
          <p:cNvSpPr txBox="1"/>
          <p:nvPr/>
        </p:nvSpPr>
        <p:spPr>
          <a:xfrm>
            <a:off x="-1" y="0"/>
            <a:ext cx="12192001" cy="4031873"/>
          </a:xfrm>
          <a:prstGeom prst="rect">
            <a:avLst/>
          </a:prstGeom>
          <a:noFill/>
        </p:spPr>
        <p:txBody>
          <a:bodyPr wrap="square">
            <a:spAutoFit/>
          </a:bodyPr>
          <a:lstStyle/>
          <a:p>
            <a:r>
              <a:rPr lang="zh-TW" altLang="en-US" sz="1600" dirty="0">
                <a:latin typeface="+mn-ea"/>
              </a:rPr>
              <a:t>📢 </a:t>
            </a:r>
            <a:r>
              <a:rPr lang="en-US" altLang="zh-TW" sz="1600" dirty="0">
                <a:latin typeface="+mn-ea"/>
              </a:rPr>
              <a:t>2025/11/14 </a:t>
            </a:r>
            <a:r>
              <a:rPr lang="zh-TW" altLang="en-US" sz="1600" dirty="0">
                <a:latin typeface="+mn-ea"/>
              </a:rPr>
              <a:t>布達事項：</a:t>
            </a:r>
          </a:p>
          <a:p>
            <a:r>
              <a:rPr lang="en-US" altLang="zh-TW" sz="1600" dirty="0">
                <a:latin typeface="+mn-ea"/>
              </a:rPr>
              <a:t>1.</a:t>
            </a:r>
            <a:r>
              <a:rPr lang="zh-TW" altLang="en-US" sz="1600" dirty="0">
                <a:latin typeface="+mn-ea"/>
              </a:rPr>
              <a:t>全戶軟水機，只要有維修</a:t>
            </a:r>
            <a:r>
              <a:rPr lang="en-US" altLang="zh-TW" sz="1600" dirty="0">
                <a:latin typeface="+mn-ea"/>
              </a:rPr>
              <a:t>WST-1400 </a:t>
            </a:r>
            <a:r>
              <a:rPr lang="zh-TW" altLang="en-US" sz="1600" dirty="0">
                <a:latin typeface="+mn-ea"/>
              </a:rPr>
              <a:t>技師就需要預防性更換軟化閥排線料號</a:t>
            </a:r>
            <a:r>
              <a:rPr lang="en-US" altLang="zh-TW" sz="1600" dirty="0">
                <a:latin typeface="+mn-ea"/>
              </a:rPr>
              <a:t>OPAXXX0313-0</a:t>
            </a:r>
          </a:p>
          <a:p>
            <a:endParaRPr lang="en-US" altLang="zh-TW" sz="1600" dirty="0">
              <a:latin typeface="+mn-ea"/>
            </a:endParaRPr>
          </a:p>
          <a:p>
            <a:r>
              <a:rPr lang="en-US" altLang="zh-TW" sz="1600" dirty="0">
                <a:latin typeface="+mn-ea"/>
              </a:rPr>
              <a:t>2.</a:t>
            </a:r>
            <a:r>
              <a:rPr lang="zh-TW" altLang="en-US" sz="1600" dirty="0">
                <a:latin typeface="+mn-ea"/>
              </a:rPr>
              <a:t>全戶軟水機維修安排以千山技師進行維修，千山技師一定完成全戶軟水機的教育訓練，</a:t>
            </a:r>
            <a:endParaRPr lang="en-US" altLang="zh-TW" sz="1600" dirty="0">
              <a:latin typeface="+mn-ea"/>
            </a:endParaRPr>
          </a:p>
          <a:p>
            <a:r>
              <a:rPr lang="zh-TW" altLang="en-US" sz="1600" dirty="0">
                <a:latin typeface="+mn-ea"/>
              </a:rPr>
              <a:t>  </a:t>
            </a:r>
            <a:r>
              <a:rPr lang="en-US" altLang="zh-TW" sz="1600" dirty="0">
                <a:latin typeface="+mn-ea"/>
              </a:rPr>
              <a:t>2.1</a:t>
            </a:r>
            <a:r>
              <a:rPr lang="zh-TW" altLang="en-US" sz="1600" dirty="0">
                <a:latin typeface="+mn-ea"/>
              </a:rPr>
              <a:t> </a:t>
            </a:r>
            <a:r>
              <a:rPr lang="en-US" altLang="zh-TW" sz="1600" dirty="0">
                <a:latin typeface="+mn-ea"/>
              </a:rPr>
              <a:t>WST </a:t>
            </a:r>
            <a:r>
              <a:rPr lang="zh-TW" altLang="en-US" sz="1600" dirty="0">
                <a:latin typeface="+mn-ea"/>
              </a:rPr>
              <a:t>全戶軟水系統</a:t>
            </a:r>
            <a:r>
              <a:rPr lang="en-US" altLang="zh-TW" sz="1600" dirty="0">
                <a:latin typeface="+mn-ea"/>
              </a:rPr>
              <a:t>-</a:t>
            </a:r>
            <a:r>
              <a:rPr lang="zh-TW" altLang="en-US" sz="1600" dirty="0">
                <a:latin typeface="+mn-ea"/>
              </a:rPr>
              <a:t>教育訓練教材</a:t>
            </a:r>
            <a:r>
              <a:rPr lang="en-US" altLang="zh-TW" sz="1600" dirty="0">
                <a:latin typeface="+mn-ea"/>
              </a:rPr>
              <a:t>XXXXXXXX</a:t>
            </a:r>
            <a:r>
              <a:rPr lang="zh-TW" altLang="en-US" sz="1600" dirty="0">
                <a:latin typeface="+mn-ea"/>
              </a:rPr>
              <a:t>以下內容需要技師簽名並 </a:t>
            </a:r>
            <a:endParaRPr lang="en-US" altLang="zh-TW" sz="1600" dirty="0">
              <a:latin typeface="+mn-ea"/>
            </a:endParaRPr>
          </a:p>
          <a:p>
            <a:r>
              <a:rPr lang="zh-TW" altLang="en-US" sz="1600" dirty="0">
                <a:latin typeface="+mn-ea"/>
              </a:rPr>
              <a:t>       上傳到</a:t>
            </a:r>
            <a:r>
              <a:rPr lang="en-US" altLang="zh-TW" sz="1600" dirty="0">
                <a:latin typeface="+mn-ea"/>
              </a:rPr>
              <a:t>LINE</a:t>
            </a:r>
            <a:r>
              <a:rPr lang="zh-TW" altLang="en-US" sz="1600" dirty="0">
                <a:latin typeface="+mn-ea"/>
              </a:rPr>
              <a:t>各門市上傳區內</a:t>
            </a:r>
            <a:r>
              <a:rPr lang="en-US" altLang="zh-TW" sz="1600" b="1" dirty="0">
                <a:solidFill>
                  <a:srgbClr val="FF0000"/>
                </a:solidFill>
                <a:latin typeface="+mn-ea"/>
              </a:rPr>
              <a:t>(</a:t>
            </a:r>
            <a:r>
              <a:rPr lang="zh-TW" altLang="en-US" sz="1600" b="1" dirty="0">
                <a:solidFill>
                  <a:srgbClr val="FF0000"/>
                </a:solidFill>
                <a:latin typeface="+mn-ea"/>
              </a:rPr>
              <a:t>此部分由店長上傳，如有未落實執行將究責長</a:t>
            </a:r>
            <a:r>
              <a:rPr lang="en-US" altLang="zh-TW" sz="1600" b="1" dirty="0">
                <a:solidFill>
                  <a:srgbClr val="FF0000"/>
                </a:solidFill>
                <a:latin typeface="+mn-ea"/>
              </a:rPr>
              <a:t>)</a:t>
            </a:r>
            <a:r>
              <a:rPr lang="zh-TW" altLang="en-US" sz="1600" b="1" dirty="0">
                <a:solidFill>
                  <a:srgbClr val="FF0000"/>
                </a:solidFill>
                <a:latin typeface="+mn-ea"/>
              </a:rPr>
              <a:t>，其他內容請店長要求技師詳讀</a:t>
            </a:r>
            <a:endParaRPr lang="en-US" altLang="zh-TW" sz="1600" b="1" dirty="0">
              <a:solidFill>
                <a:srgbClr val="FF0000"/>
              </a:solidFill>
              <a:latin typeface="+mn-ea"/>
            </a:endParaRPr>
          </a:p>
          <a:p>
            <a:r>
              <a:rPr lang="zh-TW" altLang="en-US" sz="1600" dirty="0">
                <a:latin typeface="+mn-ea"/>
              </a:rPr>
              <a:t>        </a:t>
            </a:r>
            <a:r>
              <a:rPr lang="en-US" altLang="zh-TW" sz="1600" dirty="0">
                <a:latin typeface="+mn-ea"/>
              </a:rPr>
              <a:t>2.1.1</a:t>
            </a:r>
            <a:r>
              <a:rPr lang="zh-TW" altLang="en-US" sz="1600" dirty="0">
                <a:latin typeface="+mn-ea"/>
              </a:rPr>
              <a:t>技師考試內容</a:t>
            </a:r>
            <a:endParaRPr lang="en-US" altLang="zh-TW" sz="1600" dirty="0">
              <a:latin typeface="+mn-ea"/>
            </a:endParaRPr>
          </a:p>
          <a:p>
            <a:r>
              <a:rPr lang="zh-TW" altLang="en-US" sz="1600" dirty="0">
                <a:latin typeface="+mn-ea"/>
              </a:rPr>
              <a:t>        </a:t>
            </a:r>
            <a:r>
              <a:rPr lang="en-US" altLang="zh-TW" sz="1600" dirty="0">
                <a:latin typeface="+mn-ea"/>
              </a:rPr>
              <a:t>2.1.2</a:t>
            </a:r>
            <a:r>
              <a:rPr lang="zh-TW" altLang="en-US" sz="1600" dirty="0">
                <a:latin typeface="+mn-ea"/>
              </a:rPr>
              <a:t>教學項目工時表</a:t>
            </a:r>
            <a:endParaRPr lang="en-US" altLang="zh-TW" sz="1600" dirty="0">
              <a:latin typeface="+mn-ea"/>
            </a:endParaRPr>
          </a:p>
          <a:p>
            <a:r>
              <a:rPr lang="zh-TW" altLang="en-US" sz="1600" dirty="0">
                <a:latin typeface="+mn-ea"/>
              </a:rPr>
              <a:t>        </a:t>
            </a:r>
            <a:r>
              <a:rPr lang="en-US" altLang="zh-TW" sz="1600" dirty="0">
                <a:latin typeface="+mn-ea"/>
              </a:rPr>
              <a:t>2.1.3</a:t>
            </a:r>
            <a:r>
              <a:rPr lang="zh-TW" altLang="en-US" sz="1600" dirty="0">
                <a:latin typeface="+mn-ea"/>
              </a:rPr>
              <a:t>注意事項</a:t>
            </a:r>
            <a:endParaRPr lang="en-US" altLang="zh-TW" sz="1600" dirty="0">
              <a:latin typeface="+mn-ea"/>
            </a:endParaRPr>
          </a:p>
          <a:p>
            <a:r>
              <a:rPr lang="zh-TW" altLang="en-US" sz="1600" dirty="0">
                <a:latin typeface="+mn-ea"/>
              </a:rPr>
              <a:t>        </a:t>
            </a:r>
            <a:r>
              <a:rPr lang="en-US" altLang="zh-TW" sz="1600" dirty="0">
                <a:latin typeface="+mn-ea"/>
              </a:rPr>
              <a:t>2.1.4</a:t>
            </a:r>
            <a:r>
              <a:rPr lang="zh-TW" altLang="en-US" sz="1600" dirty="0">
                <a:latin typeface="+mn-ea"/>
              </a:rPr>
              <a:t>記事本內容</a:t>
            </a:r>
            <a:endParaRPr lang="en-US" altLang="zh-TW" sz="1600" dirty="0">
              <a:latin typeface="+mn-ea"/>
            </a:endParaRPr>
          </a:p>
          <a:p>
            <a:r>
              <a:rPr lang="zh-TW" altLang="en-US" sz="1600" dirty="0">
                <a:latin typeface="+mn-ea"/>
              </a:rPr>
              <a:t>        </a:t>
            </a:r>
            <a:r>
              <a:rPr lang="en-US" altLang="zh-TW" sz="1600" dirty="0">
                <a:latin typeface="+mn-ea"/>
              </a:rPr>
              <a:t>2.1.5</a:t>
            </a:r>
            <a:r>
              <a:rPr lang="zh-TW" altLang="en-US" sz="1600" dirty="0">
                <a:latin typeface="+mn-ea"/>
              </a:rPr>
              <a:t>教育訓練資料路徑</a:t>
            </a:r>
            <a:r>
              <a:rPr lang="en-US" altLang="zh-TW" sz="1600" dirty="0">
                <a:latin typeface="+mn-ea"/>
              </a:rPr>
              <a:t>\\192.168.0.241\</a:t>
            </a:r>
            <a:r>
              <a:rPr lang="zh-TW" altLang="en-US" sz="1600" dirty="0">
                <a:latin typeface="+mn-ea"/>
              </a:rPr>
              <a:t>門市技術資料夾</a:t>
            </a:r>
            <a:r>
              <a:rPr lang="en-US" altLang="zh-TW" sz="1600" dirty="0">
                <a:latin typeface="+mn-ea"/>
              </a:rPr>
              <a:t>\..</a:t>
            </a:r>
            <a:r>
              <a:rPr lang="zh-TW" altLang="en-US" sz="1600" dirty="0">
                <a:latin typeface="+mn-ea"/>
              </a:rPr>
              <a:t>新人必看</a:t>
            </a:r>
            <a:r>
              <a:rPr lang="en-US" altLang="zh-TW" sz="1600" dirty="0">
                <a:latin typeface="+mn-ea"/>
              </a:rPr>
              <a:t>..</a:t>
            </a:r>
            <a:r>
              <a:rPr lang="zh-TW" altLang="en-US" sz="1600" dirty="0">
                <a:latin typeface="+mn-ea"/>
              </a:rPr>
              <a:t>門市新進技師教育訓練</a:t>
            </a:r>
            <a:r>
              <a:rPr lang="en-US" altLang="zh-TW" sz="1600" dirty="0">
                <a:latin typeface="+mn-ea"/>
              </a:rPr>
              <a:t>\</a:t>
            </a:r>
            <a:r>
              <a:rPr lang="zh-TW" altLang="en-US" sz="1600" dirty="0">
                <a:latin typeface="+mn-ea"/>
              </a:rPr>
              <a:t>全戶系統 安裝</a:t>
            </a:r>
            <a:r>
              <a:rPr lang="en-US" altLang="zh-TW" sz="1600" dirty="0">
                <a:latin typeface="+mn-ea"/>
              </a:rPr>
              <a:t>-</a:t>
            </a:r>
            <a:r>
              <a:rPr lang="zh-TW" altLang="en-US" sz="1600" dirty="0">
                <a:latin typeface="+mn-ea"/>
              </a:rPr>
              <a:t>維修 相關資料</a:t>
            </a:r>
            <a:endParaRPr lang="en-US" altLang="zh-TW" sz="1600" dirty="0">
              <a:latin typeface="+mn-ea"/>
            </a:endParaRPr>
          </a:p>
          <a:p>
            <a:r>
              <a:rPr lang="zh-TW" altLang="en-US" sz="1600" dirty="0">
                <a:latin typeface="+mn-ea"/>
              </a:rPr>
              <a:t>   </a:t>
            </a:r>
            <a:r>
              <a:rPr lang="en-US" altLang="zh-TW" sz="1600" dirty="0">
                <a:latin typeface="+mn-ea"/>
              </a:rPr>
              <a:t>2.2</a:t>
            </a:r>
            <a:r>
              <a:rPr lang="zh-TW" altLang="en-US" sz="1600" dirty="0">
                <a:latin typeface="+mn-ea"/>
              </a:rPr>
              <a:t>如後續技師去維修全戶軟水機而無法完修或告知維修沒人教導，如無上述教育資料，一律究責店長</a:t>
            </a:r>
            <a:endParaRPr lang="en-US" altLang="zh-TW" sz="1600" dirty="0">
              <a:latin typeface="+mn-ea"/>
            </a:endParaRPr>
          </a:p>
          <a:p>
            <a:r>
              <a:rPr lang="zh-TW" altLang="en-US" sz="1600" dirty="0">
                <a:latin typeface="+mn-ea"/>
              </a:rPr>
              <a:t>   </a:t>
            </a:r>
            <a:r>
              <a:rPr lang="en-US" altLang="zh-TW" sz="1600" dirty="0">
                <a:latin typeface="+mn-ea"/>
              </a:rPr>
              <a:t>2.3</a:t>
            </a:r>
            <a:r>
              <a:rPr lang="zh-TW" altLang="en-US" sz="1600" dirty="0">
                <a:latin typeface="+mn-ea"/>
              </a:rPr>
              <a:t>技師去維修全戶軟水機後記事本內容上傳資料，店長必須查核，如有問題店長需第一時間要求改善跟補齊資料，如因異常品保回查資料後發現資料有缺，將會究責店長與技師</a:t>
            </a:r>
            <a:endParaRPr lang="en-US" altLang="zh-TW" sz="1600" dirty="0">
              <a:latin typeface="+mn-ea"/>
            </a:endParaRPr>
          </a:p>
          <a:p>
            <a:endParaRPr lang="en-US" altLang="zh-TW" sz="1600" dirty="0">
              <a:latin typeface="+mn-ea"/>
            </a:endParaRPr>
          </a:p>
          <a:p>
            <a:endParaRPr lang="zh-TW" altLang="en-US" sz="1600" dirty="0">
              <a:latin typeface="+mn-ea"/>
            </a:endParaRPr>
          </a:p>
        </p:txBody>
      </p:sp>
      <p:pic>
        <p:nvPicPr>
          <p:cNvPr id="2" name="圖片 1">
            <a:extLst>
              <a:ext uri="{FF2B5EF4-FFF2-40B4-BE49-F238E27FC236}">
                <a16:creationId xmlns:a16="http://schemas.microsoft.com/office/drawing/2014/main" id="{180E7AEE-9125-A6B9-62C0-3C2349BF4B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65529"/>
            <a:ext cx="5579595" cy="3092471"/>
          </a:xfrm>
          <a:prstGeom prst="rect">
            <a:avLst/>
          </a:prstGeom>
        </p:spPr>
      </p:pic>
      <p:grpSp>
        <p:nvGrpSpPr>
          <p:cNvPr id="6" name="群組 5">
            <a:extLst>
              <a:ext uri="{FF2B5EF4-FFF2-40B4-BE49-F238E27FC236}">
                <a16:creationId xmlns:a16="http://schemas.microsoft.com/office/drawing/2014/main" id="{EDD974F7-BE07-2D60-AC47-59145FDB465F}"/>
              </a:ext>
            </a:extLst>
          </p:cNvPr>
          <p:cNvGrpSpPr/>
          <p:nvPr/>
        </p:nvGrpSpPr>
        <p:grpSpPr>
          <a:xfrm>
            <a:off x="6972113" y="3765529"/>
            <a:ext cx="5219887" cy="3000375"/>
            <a:chOff x="6972113" y="3765529"/>
            <a:chExt cx="5219887" cy="3000375"/>
          </a:xfrm>
        </p:grpSpPr>
        <p:pic>
          <p:nvPicPr>
            <p:cNvPr id="3" name="圖片 2">
              <a:extLst>
                <a:ext uri="{FF2B5EF4-FFF2-40B4-BE49-F238E27FC236}">
                  <a16:creationId xmlns:a16="http://schemas.microsoft.com/office/drawing/2014/main" id="{A671A16F-CCCF-8DC1-6A78-2553EE753D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2113" y="3765529"/>
              <a:ext cx="5219887" cy="3000375"/>
            </a:xfrm>
            <a:prstGeom prst="rect">
              <a:avLst/>
            </a:prstGeom>
          </p:spPr>
        </p:pic>
        <p:sp>
          <p:nvSpPr>
            <p:cNvPr id="5" name="文字方塊 4">
              <a:extLst>
                <a:ext uri="{FF2B5EF4-FFF2-40B4-BE49-F238E27FC236}">
                  <a16:creationId xmlns:a16="http://schemas.microsoft.com/office/drawing/2014/main" id="{05886E01-80AD-1859-9D54-D34B7F0EDD23}"/>
                </a:ext>
              </a:extLst>
            </p:cNvPr>
            <p:cNvSpPr txBox="1"/>
            <p:nvPr/>
          </p:nvSpPr>
          <p:spPr>
            <a:xfrm>
              <a:off x="8106570" y="4694155"/>
              <a:ext cx="3725213" cy="369332"/>
            </a:xfrm>
            <a:prstGeom prst="rect">
              <a:avLst/>
            </a:prstGeom>
            <a:noFill/>
          </p:spPr>
          <p:txBody>
            <a:bodyPr wrap="square">
              <a:spAutoFit/>
            </a:bodyPr>
            <a:lstStyle/>
            <a:p>
              <a:r>
                <a:rPr lang="zh-TW" altLang="en-US" sz="1800" dirty="0">
                  <a:solidFill>
                    <a:srgbClr val="FF0000"/>
                  </a:solidFill>
                  <a:latin typeface="+mn-ea"/>
                </a:rPr>
                <a:t>軟化閥排線 料號</a:t>
              </a:r>
              <a:r>
                <a:rPr lang="en-US" altLang="zh-TW" sz="1800" dirty="0">
                  <a:solidFill>
                    <a:srgbClr val="FF0000"/>
                  </a:solidFill>
                  <a:latin typeface="+mn-ea"/>
                </a:rPr>
                <a:t>OPAXXX0313-0</a:t>
              </a:r>
              <a:endParaRPr lang="zh-TW" altLang="en-US" dirty="0">
                <a:solidFill>
                  <a:srgbClr val="FF0000"/>
                </a:solidFill>
              </a:endParaRPr>
            </a:p>
          </p:txBody>
        </p:sp>
      </p:grpSp>
    </p:spTree>
    <p:extLst>
      <p:ext uri="{BB962C8B-B14F-4D97-AF65-F5344CB8AC3E}">
        <p14:creationId xmlns:p14="http://schemas.microsoft.com/office/powerpoint/2010/main" val="3930303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718C6B9A-9282-3084-455E-711D0A3ABD2A}"/>
              </a:ext>
            </a:extLst>
          </p:cNvPr>
          <p:cNvSpPr txBox="1"/>
          <p:nvPr/>
        </p:nvSpPr>
        <p:spPr>
          <a:xfrm>
            <a:off x="6604000" y="0"/>
            <a:ext cx="5588000" cy="6124754"/>
          </a:xfrm>
          <a:prstGeom prst="rect">
            <a:avLst/>
          </a:prstGeom>
          <a:noFill/>
        </p:spPr>
        <p:txBody>
          <a:bodyPr wrap="square">
            <a:spAutoFit/>
          </a:bodyPr>
          <a:lstStyle/>
          <a:p>
            <a:r>
              <a:rPr lang="zh-TW" altLang="en-US" sz="1400" dirty="0"/>
              <a:t>維修</a:t>
            </a:r>
          </a:p>
          <a:p>
            <a:endParaRPr lang="zh-TW" altLang="en-US" sz="1400" dirty="0"/>
          </a:p>
          <a:p>
            <a:r>
              <a:rPr lang="zh-TW" altLang="en-US" sz="1400" dirty="0"/>
              <a:t>門市：</a:t>
            </a:r>
          </a:p>
          <a:p>
            <a:r>
              <a:rPr lang="zh-TW" altLang="en-US" sz="1400" dirty="0"/>
              <a:t>銷貨單號：</a:t>
            </a:r>
          </a:p>
          <a:p>
            <a:r>
              <a:rPr lang="zh-TW" altLang="en-US" sz="1400" dirty="0"/>
              <a:t>客戶代號：</a:t>
            </a:r>
          </a:p>
          <a:p>
            <a:r>
              <a:rPr lang="zh-TW" altLang="en-US" sz="1400" dirty="0"/>
              <a:t>客戶姓名：</a:t>
            </a:r>
          </a:p>
          <a:p>
            <a:r>
              <a:rPr lang="zh-TW" altLang="en-US" sz="1400" dirty="0"/>
              <a:t>購買機型：</a:t>
            </a:r>
          </a:p>
          <a:p>
            <a:r>
              <a:rPr lang="zh-TW" altLang="en-US" sz="1400" dirty="0"/>
              <a:t>報修原因：</a:t>
            </a:r>
          </a:p>
          <a:p>
            <a:r>
              <a:rPr lang="zh-TW" altLang="en-US" sz="1400" dirty="0"/>
              <a:t>維修情況：</a:t>
            </a:r>
          </a:p>
          <a:p>
            <a:r>
              <a:rPr lang="zh-TW" altLang="en-US" sz="1400" dirty="0"/>
              <a:t>備註：</a:t>
            </a:r>
          </a:p>
          <a:p>
            <a:endParaRPr lang="zh-TW" altLang="en-US" sz="1400" dirty="0"/>
          </a:p>
          <a:p>
            <a:r>
              <a:rPr lang="zh-TW" altLang="en-US" sz="1400" dirty="0"/>
              <a:t>維修記事本須有內容：</a:t>
            </a:r>
          </a:p>
          <a:p>
            <a:endParaRPr lang="zh-TW" altLang="en-US" sz="1400" dirty="0"/>
          </a:p>
          <a:p>
            <a:r>
              <a:rPr lang="zh-TW" altLang="en-US" sz="1400" dirty="0"/>
              <a:t>維修前異常情形影片／照片</a:t>
            </a:r>
            <a:br>
              <a:rPr lang="en-US" altLang="zh-TW" sz="1400" dirty="0"/>
            </a:br>
            <a:r>
              <a:rPr lang="zh-TW" altLang="en-US" sz="1400" dirty="0">
                <a:solidFill>
                  <a:srgbClr val="FF0000"/>
                </a:solidFill>
              </a:rPr>
              <a:t>全戶軟水系統</a:t>
            </a:r>
            <a:br>
              <a:rPr lang="en-US" altLang="zh-TW" sz="1400" dirty="0">
                <a:solidFill>
                  <a:srgbClr val="FF0000"/>
                </a:solidFill>
              </a:rPr>
            </a:br>
            <a:r>
              <a:rPr lang="en-US" altLang="zh-TW" sz="1400" dirty="0">
                <a:solidFill>
                  <a:srgbClr val="FF0000"/>
                </a:solidFill>
              </a:rPr>
              <a:t>1.</a:t>
            </a:r>
            <a:r>
              <a:rPr lang="zh-TW" altLang="en-US" sz="1400" dirty="0">
                <a:solidFill>
                  <a:srgbClr val="FF0000"/>
                </a:solidFill>
              </a:rPr>
              <a:t>水質硬度試紙檢測對比照片原水與水質硬度設定畫面照片一起拍攝</a:t>
            </a:r>
            <a:br>
              <a:rPr lang="en-US" altLang="zh-TW" sz="1400" dirty="0">
                <a:solidFill>
                  <a:srgbClr val="FF0000"/>
                </a:solidFill>
              </a:rPr>
            </a:br>
            <a:r>
              <a:rPr lang="en-US" altLang="zh-TW" sz="1400" dirty="0">
                <a:solidFill>
                  <a:srgbClr val="FF0000"/>
                </a:solidFill>
              </a:rPr>
              <a:t>2.</a:t>
            </a:r>
            <a:r>
              <a:rPr lang="zh-TW" altLang="en-US" sz="1400" dirty="0">
                <a:solidFill>
                  <a:srgbClr val="FF0000"/>
                </a:solidFill>
              </a:rPr>
              <a:t>軟水機出口水質水質硬度試紙檢測畫面照片</a:t>
            </a:r>
            <a:br>
              <a:rPr lang="en-US" altLang="zh-TW" sz="1400" dirty="0">
                <a:solidFill>
                  <a:srgbClr val="FF0000"/>
                </a:solidFill>
              </a:rPr>
            </a:br>
            <a:r>
              <a:rPr lang="en-US" altLang="zh-TW" sz="1400" dirty="0">
                <a:solidFill>
                  <a:srgbClr val="FF0000"/>
                </a:solidFill>
              </a:rPr>
              <a:t>3.</a:t>
            </a:r>
            <a:r>
              <a:rPr lang="zh-TW" altLang="en-US" sz="1400" dirty="0">
                <a:solidFill>
                  <a:srgbClr val="FF0000"/>
                </a:solidFill>
              </a:rPr>
              <a:t>開機畫面</a:t>
            </a:r>
            <a:r>
              <a:rPr lang="en-US" altLang="zh-TW" sz="1400" dirty="0">
                <a:solidFill>
                  <a:srgbClr val="FF0000"/>
                </a:solidFill>
              </a:rPr>
              <a:t>(</a:t>
            </a:r>
            <a:r>
              <a:rPr lang="zh-TW" altLang="en-US" sz="1400" dirty="0">
                <a:solidFill>
                  <a:srgbClr val="FF0000"/>
                </a:solidFill>
              </a:rPr>
              <a:t>閥體型號</a:t>
            </a:r>
            <a:r>
              <a:rPr lang="en-US" altLang="zh-TW" sz="1400" dirty="0">
                <a:solidFill>
                  <a:srgbClr val="FF0000"/>
                </a:solidFill>
              </a:rPr>
              <a:t>)</a:t>
            </a:r>
            <a:r>
              <a:rPr lang="zh-TW" altLang="en-US" sz="1400" dirty="0">
                <a:solidFill>
                  <a:srgbClr val="FF0000"/>
                </a:solidFill>
              </a:rPr>
              <a:t>照片</a:t>
            </a:r>
            <a:r>
              <a:rPr lang="en-US" altLang="zh-TW" sz="1400" dirty="0">
                <a:solidFill>
                  <a:srgbClr val="FF0000"/>
                </a:solidFill>
              </a:rPr>
              <a:t>"</a:t>
            </a:r>
          </a:p>
          <a:p>
            <a:endParaRPr lang="en-US" altLang="zh-TW" sz="1400" dirty="0"/>
          </a:p>
          <a:p>
            <a:r>
              <a:rPr lang="zh-TW" altLang="en-US" sz="1400" dirty="0"/>
              <a:t>維修後完工影片／照片</a:t>
            </a:r>
          </a:p>
          <a:p>
            <a:r>
              <a:rPr lang="zh-TW" altLang="en-US" sz="1400" dirty="0"/>
              <a:t>派工</a:t>
            </a:r>
            <a:r>
              <a:rPr lang="en-US" altLang="zh-TW" sz="1400" dirty="0"/>
              <a:t>APP</a:t>
            </a:r>
            <a:r>
              <a:rPr lang="zh-TW" altLang="en-US" sz="1400" dirty="0"/>
              <a:t>截圖</a:t>
            </a:r>
          </a:p>
          <a:p>
            <a:r>
              <a:rPr lang="zh-TW" altLang="en-US" sz="1400" dirty="0">
                <a:solidFill>
                  <a:srgbClr val="FF0000"/>
                </a:solidFill>
              </a:rPr>
              <a:t>全戶軟水系統</a:t>
            </a:r>
            <a:br>
              <a:rPr lang="en-US" altLang="zh-TW" sz="1400" dirty="0">
                <a:solidFill>
                  <a:srgbClr val="FF0000"/>
                </a:solidFill>
              </a:rPr>
            </a:br>
            <a:r>
              <a:rPr lang="en-US" altLang="zh-TW" sz="1400" dirty="0">
                <a:solidFill>
                  <a:srgbClr val="FF0000"/>
                </a:solidFill>
              </a:rPr>
              <a:t>1.WST-1400 </a:t>
            </a:r>
            <a:r>
              <a:rPr lang="zh-TW" altLang="en-US" sz="1400" dirty="0">
                <a:solidFill>
                  <a:srgbClr val="FF0000"/>
                </a:solidFill>
              </a:rPr>
              <a:t>預防性更換軟化閥排線</a:t>
            </a:r>
            <a:r>
              <a:rPr lang="en-US" altLang="zh-TW" sz="1400" dirty="0">
                <a:solidFill>
                  <a:srgbClr val="FF0000"/>
                </a:solidFill>
              </a:rPr>
              <a:t>OPAXXX0313-0</a:t>
            </a:r>
            <a:r>
              <a:rPr lang="zh-TW" altLang="en-US" sz="1400" dirty="0">
                <a:solidFill>
                  <a:srgbClr val="FF0000"/>
                </a:solidFill>
              </a:rPr>
              <a:t>並拍更換後照片</a:t>
            </a:r>
            <a:br>
              <a:rPr lang="en-US" altLang="zh-TW" sz="1400" dirty="0">
                <a:solidFill>
                  <a:srgbClr val="FF0000"/>
                </a:solidFill>
              </a:rPr>
            </a:br>
            <a:r>
              <a:rPr lang="en-US" altLang="zh-TW" sz="1400" dirty="0">
                <a:solidFill>
                  <a:srgbClr val="FF0000"/>
                </a:solidFill>
              </a:rPr>
              <a:t>2.</a:t>
            </a:r>
            <a:r>
              <a:rPr lang="zh-TW" altLang="en-US" sz="1400" dirty="0">
                <a:solidFill>
                  <a:srgbClr val="FF0000"/>
                </a:solidFill>
              </a:rPr>
              <a:t>水質硬度試紙檢測對比照片原水與水質硬度設定畫面照片一起拍攝</a:t>
            </a:r>
            <a:br>
              <a:rPr lang="en-US" altLang="zh-TW" sz="1400" dirty="0">
                <a:solidFill>
                  <a:srgbClr val="FF0000"/>
                </a:solidFill>
              </a:rPr>
            </a:br>
            <a:r>
              <a:rPr lang="en-US" altLang="zh-TW" sz="1400" dirty="0">
                <a:solidFill>
                  <a:srgbClr val="FF0000"/>
                </a:solidFill>
              </a:rPr>
              <a:t>3.</a:t>
            </a:r>
            <a:r>
              <a:rPr lang="zh-TW" altLang="en-US" sz="1400" dirty="0">
                <a:solidFill>
                  <a:srgbClr val="FF0000"/>
                </a:solidFill>
              </a:rPr>
              <a:t>軟水機出口水質水質硬度試紙檢測畫面照片</a:t>
            </a:r>
            <a:br>
              <a:rPr lang="en-US" altLang="zh-TW" sz="1400" dirty="0">
                <a:solidFill>
                  <a:srgbClr val="FF0000"/>
                </a:solidFill>
              </a:rPr>
            </a:br>
            <a:r>
              <a:rPr lang="en-US" altLang="zh-TW" sz="1400" dirty="0">
                <a:solidFill>
                  <a:srgbClr val="FF0000"/>
                </a:solidFill>
              </a:rPr>
              <a:t>4.</a:t>
            </a:r>
            <a:r>
              <a:rPr lang="zh-TW" altLang="en-US" sz="1400" dirty="0">
                <a:solidFill>
                  <a:srgbClr val="FF0000"/>
                </a:solidFill>
              </a:rPr>
              <a:t>開機畫面</a:t>
            </a:r>
            <a:r>
              <a:rPr lang="en-US" altLang="zh-TW" sz="1400" dirty="0">
                <a:solidFill>
                  <a:srgbClr val="FF0000"/>
                </a:solidFill>
              </a:rPr>
              <a:t>(</a:t>
            </a:r>
            <a:r>
              <a:rPr lang="zh-TW" altLang="en-US" sz="1400" dirty="0">
                <a:solidFill>
                  <a:srgbClr val="FF0000"/>
                </a:solidFill>
              </a:rPr>
              <a:t>閥體型號</a:t>
            </a:r>
            <a:r>
              <a:rPr lang="en-US" altLang="zh-TW" sz="1400" dirty="0">
                <a:solidFill>
                  <a:srgbClr val="FF0000"/>
                </a:solidFill>
              </a:rPr>
              <a:t>)</a:t>
            </a:r>
            <a:r>
              <a:rPr lang="zh-TW" altLang="en-US" sz="1400" dirty="0">
                <a:solidFill>
                  <a:srgbClr val="FF0000"/>
                </a:solidFill>
              </a:rPr>
              <a:t>照片</a:t>
            </a:r>
            <a:endParaRPr lang="en-US" altLang="zh-TW" sz="1400" dirty="0">
              <a:solidFill>
                <a:srgbClr val="FF0000"/>
              </a:solidFill>
            </a:endParaRPr>
          </a:p>
          <a:p>
            <a:r>
              <a:rPr lang="zh-TW" altLang="en-US" sz="1400" dirty="0"/>
              <a:t>維修濾淨系統</a:t>
            </a:r>
            <a:r>
              <a:rPr lang="en-US" altLang="zh-TW" sz="1400" dirty="0"/>
              <a:t>(</a:t>
            </a:r>
            <a:r>
              <a:rPr lang="zh-TW" altLang="en-US" sz="1400" dirty="0"/>
              <a:t>含換濾芯</a:t>
            </a:r>
            <a:r>
              <a:rPr lang="en-US" altLang="zh-TW" sz="1400" dirty="0"/>
              <a:t>)</a:t>
            </a:r>
            <a:r>
              <a:rPr lang="zh-TW" altLang="en-US" sz="1400" dirty="0"/>
              <a:t>－維修後餘氯測試結果</a:t>
            </a:r>
          </a:p>
          <a:p>
            <a:r>
              <a:rPr lang="zh-TW" altLang="en-US" sz="1400" dirty="0"/>
              <a:t>取消未服務</a:t>
            </a:r>
            <a:r>
              <a:rPr lang="en-US" altLang="zh-TW" sz="1400" dirty="0"/>
              <a:t>-</a:t>
            </a:r>
            <a:r>
              <a:rPr lang="zh-TW" altLang="en-US" sz="1400" dirty="0"/>
              <a:t>請備註原因</a:t>
            </a:r>
          </a:p>
        </p:txBody>
      </p:sp>
      <p:sp>
        <p:nvSpPr>
          <p:cNvPr id="7" name="文字方塊 6">
            <a:extLst>
              <a:ext uri="{FF2B5EF4-FFF2-40B4-BE49-F238E27FC236}">
                <a16:creationId xmlns:a16="http://schemas.microsoft.com/office/drawing/2014/main" id="{7A90C619-DB9E-BB81-4D25-2BF29599A816}"/>
              </a:ext>
            </a:extLst>
          </p:cNvPr>
          <p:cNvSpPr txBox="1"/>
          <p:nvPr/>
        </p:nvSpPr>
        <p:spPr>
          <a:xfrm>
            <a:off x="0" y="0"/>
            <a:ext cx="5661890" cy="5909310"/>
          </a:xfrm>
          <a:prstGeom prst="rect">
            <a:avLst/>
          </a:prstGeom>
          <a:noFill/>
        </p:spPr>
        <p:txBody>
          <a:bodyPr wrap="square">
            <a:spAutoFit/>
          </a:bodyPr>
          <a:lstStyle/>
          <a:p>
            <a:r>
              <a:rPr lang="zh-TW" altLang="en-US" sz="1400" dirty="0"/>
              <a:t>裝機</a:t>
            </a:r>
          </a:p>
          <a:p>
            <a:endParaRPr lang="zh-TW" altLang="en-US" sz="1400" dirty="0"/>
          </a:p>
          <a:p>
            <a:r>
              <a:rPr lang="zh-TW" altLang="en-US" sz="1400" dirty="0"/>
              <a:t>門市：</a:t>
            </a:r>
          </a:p>
          <a:p>
            <a:r>
              <a:rPr lang="zh-TW" altLang="en-US" sz="1400" dirty="0"/>
              <a:t>銷貨單號：</a:t>
            </a:r>
          </a:p>
          <a:p>
            <a:r>
              <a:rPr lang="zh-TW" altLang="en-US" sz="1400" dirty="0"/>
              <a:t>客戶代號：</a:t>
            </a:r>
          </a:p>
          <a:p>
            <a:r>
              <a:rPr lang="zh-TW" altLang="en-US" sz="1400" dirty="0"/>
              <a:t>客戶姓名：</a:t>
            </a:r>
          </a:p>
          <a:p>
            <a:r>
              <a:rPr lang="zh-TW" altLang="en-US" sz="1400" dirty="0"/>
              <a:t>購買機型：</a:t>
            </a:r>
          </a:p>
          <a:p>
            <a:r>
              <a:rPr lang="zh-TW" altLang="en-US" sz="1400" dirty="0"/>
              <a:t>是否有加裝加壓馬達：</a:t>
            </a:r>
          </a:p>
          <a:p>
            <a:r>
              <a:rPr lang="zh-TW" altLang="en-US" sz="1400" dirty="0"/>
              <a:t>水壓：</a:t>
            </a:r>
          </a:p>
          <a:p>
            <a:r>
              <a:rPr lang="zh-TW" altLang="en-US" sz="1400" dirty="0"/>
              <a:t>備註：</a:t>
            </a:r>
          </a:p>
          <a:p>
            <a:endParaRPr lang="zh-TW" altLang="en-US" sz="1400" dirty="0"/>
          </a:p>
          <a:p>
            <a:r>
              <a:rPr lang="zh-TW" altLang="en-US" sz="1400" dirty="0"/>
              <a:t>裝機記事本須有內容：</a:t>
            </a:r>
          </a:p>
          <a:p>
            <a:endParaRPr lang="zh-TW" altLang="en-US" sz="1400" dirty="0"/>
          </a:p>
          <a:p>
            <a:r>
              <a:rPr lang="zh-TW" altLang="en-US" sz="1400" dirty="0"/>
              <a:t>安裝機器機碼照片</a:t>
            </a:r>
          </a:p>
          <a:p>
            <a:r>
              <a:rPr lang="zh-TW" altLang="en-US" sz="1400" dirty="0"/>
              <a:t>完工影片</a:t>
            </a:r>
          </a:p>
          <a:p>
            <a:r>
              <a:rPr lang="zh-TW" altLang="en-US" sz="1400" dirty="0"/>
              <a:t>完工照</a:t>
            </a:r>
          </a:p>
          <a:p>
            <a:r>
              <a:rPr lang="zh-TW" altLang="en-US" sz="1400" dirty="0"/>
              <a:t>安裝確認單</a:t>
            </a:r>
          </a:p>
          <a:p>
            <a:r>
              <a:rPr lang="zh-TW" altLang="en-US" sz="1400" dirty="0"/>
              <a:t>派工</a:t>
            </a:r>
            <a:r>
              <a:rPr lang="en-US" altLang="zh-TW" sz="1400" dirty="0"/>
              <a:t>APP</a:t>
            </a:r>
            <a:r>
              <a:rPr lang="zh-TW" altLang="en-US" sz="1400" dirty="0"/>
              <a:t>客戶簽名截圖</a:t>
            </a:r>
          </a:p>
          <a:p>
            <a:r>
              <a:rPr lang="zh-TW" altLang="en-US" sz="1400" dirty="0">
                <a:solidFill>
                  <a:srgbClr val="FF0000"/>
                </a:solidFill>
              </a:rPr>
              <a:t>全戶軟水系統</a:t>
            </a:r>
            <a:endParaRPr lang="en-US" altLang="zh-TW" sz="1400" dirty="0">
              <a:solidFill>
                <a:srgbClr val="FF0000"/>
              </a:solidFill>
            </a:endParaRPr>
          </a:p>
          <a:p>
            <a:r>
              <a:rPr lang="en-US" altLang="zh-TW" sz="1400" dirty="0">
                <a:solidFill>
                  <a:srgbClr val="FF0000"/>
                </a:solidFill>
              </a:rPr>
              <a:t>1.</a:t>
            </a:r>
            <a:r>
              <a:rPr lang="zh-TW" altLang="en-US" sz="1400" dirty="0">
                <a:solidFill>
                  <a:srgbClr val="FF0000"/>
                </a:solidFill>
              </a:rPr>
              <a:t>水質硬度試紙檢測對比照片原水與水質硬度設定畫面照片一起拍攝</a:t>
            </a:r>
            <a:endParaRPr lang="en-US" altLang="zh-TW" sz="1400" dirty="0">
              <a:solidFill>
                <a:srgbClr val="FF0000"/>
              </a:solidFill>
            </a:endParaRPr>
          </a:p>
          <a:p>
            <a:r>
              <a:rPr lang="en-US" altLang="zh-TW" sz="1400" dirty="0">
                <a:solidFill>
                  <a:srgbClr val="FF0000"/>
                </a:solidFill>
              </a:rPr>
              <a:t>2.</a:t>
            </a:r>
            <a:r>
              <a:rPr lang="zh-TW" altLang="en-US" sz="1400" dirty="0">
                <a:solidFill>
                  <a:srgbClr val="FF0000"/>
                </a:solidFill>
              </a:rPr>
              <a:t>軟水機出口水質水質硬度試紙檢測畫面照片</a:t>
            </a:r>
            <a:endParaRPr lang="en-US" altLang="zh-TW" sz="1400" dirty="0">
              <a:solidFill>
                <a:srgbClr val="FF0000"/>
              </a:solidFill>
            </a:endParaRPr>
          </a:p>
          <a:p>
            <a:r>
              <a:rPr lang="en-US" altLang="zh-TW" sz="1400" dirty="0">
                <a:solidFill>
                  <a:srgbClr val="FF0000"/>
                </a:solidFill>
              </a:rPr>
              <a:t>3.</a:t>
            </a:r>
            <a:r>
              <a:rPr lang="zh-TW" altLang="en-US" sz="1400" dirty="0">
                <a:solidFill>
                  <a:srgbClr val="FF0000"/>
                </a:solidFill>
              </a:rPr>
              <a:t>開機畫面</a:t>
            </a:r>
            <a:r>
              <a:rPr lang="en-US" altLang="zh-TW" sz="1400" dirty="0">
                <a:solidFill>
                  <a:srgbClr val="FF0000"/>
                </a:solidFill>
              </a:rPr>
              <a:t>(</a:t>
            </a:r>
            <a:r>
              <a:rPr lang="zh-TW" altLang="en-US" sz="1400" dirty="0">
                <a:solidFill>
                  <a:srgbClr val="FF0000"/>
                </a:solidFill>
              </a:rPr>
              <a:t>閥體型號</a:t>
            </a:r>
            <a:r>
              <a:rPr lang="en-US" altLang="zh-TW" sz="1400" dirty="0">
                <a:solidFill>
                  <a:srgbClr val="FF0000"/>
                </a:solidFill>
              </a:rPr>
              <a:t>)</a:t>
            </a:r>
            <a:r>
              <a:rPr lang="zh-TW" altLang="en-US" sz="1400" dirty="0">
                <a:solidFill>
                  <a:srgbClr val="FF0000"/>
                </a:solidFill>
              </a:rPr>
              <a:t>照片</a:t>
            </a:r>
            <a:endParaRPr lang="en-US" altLang="zh-TW" sz="1400" dirty="0">
              <a:solidFill>
                <a:srgbClr val="FF0000"/>
              </a:solidFill>
            </a:endParaRPr>
          </a:p>
          <a:p>
            <a:r>
              <a:rPr lang="en-US" altLang="zh-TW" sz="1400" dirty="0"/>
              <a:t>                    </a:t>
            </a:r>
          </a:p>
          <a:p>
            <a:r>
              <a:rPr lang="zh-TW" altLang="en-US" sz="1400" dirty="0"/>
              <a:t>濾淨系統－餘氯比對測試</a:t>
            </a:r>
            <a:r>
              <a:rPr lang="en-US" altLang="zh-TW" sz="1400" dirty="0"/>
              <a:t>(</a:t>
            </a:r>
            <a:r>
              <a:rPr lang="zh-TW" altLang="en-US" sz="1400" dirty="0"/>
              <a:t>請勿過量使用</a:t>
            </a:r>
            <a:r>
              <a:rPr lang="en-US" altLang="zh-TW" sz="1400" dirty="0"/>
              <a:t>)</a:t>
            </a:r>
          </a:p>
          <a:p>
            <a:r>
              <a:rPr lang="zh-TW" altLang="en-US" sz="1400" dirty="0"/>
              <a:t>有安裝加壓馬達</a:t>
            </a:r>
            <a:r>
              <a:rPr lang="en-US" altLang="zh-TW" sz="1400" dirty="0"/>
              <a:t>(</a:t>
            </a:r>
            <a:r>
              <a:rPr lang="zh-TW" altLang="en-US" sz="1400" dirty="0"/>
              <a:t>要拍保證書技師要簽名加日期</a:t>
            </a:r>
            <a:r>
              <a:rPr lang="en-US" altLang="zh-TW" sz="1400" dirty="0"/>
              <a:t>)</a:t>
            </a:r>
          </a:p>
          <a:p>
            <a:r>
              <a:rPr lang="zh-TW" altLang="en-US" sz="1400" dirty="0"/>
              <a:t>鹽錠警語貼紙</a:t>
            </a:r>
            <a:r>
              <a:rPr lang="en-US" altLang="zh-TW" sz="1400" dirty="0"/>
              <a:t>(</a:t>
            </a:r>
            <a:r>
              <a:rPr lang="zh-TW" altLang="en-US" sz="1400" dirty="0"/>
              <a:t>只有</a:t>
            </a:r>
            <a:r>
              <a:rPr lang="en-US" altLang="zh-TW" sz="1400" dirty="0"/>
              <a:t>WST-1400)</a:t>
            </a:r>
          </a:p>
          <a:p>
            <a:r>
              <a:rPr lang="zh-TW" altLang="en-US" sz="1400" dirty="0"/>
              <a:t>取消未服務</a:t>
            </a:r>
            <a:r>
              <a:rPr lang="en-US" altLang="zh-TW" sz="1400" dirty="0"/>
              <a:t>-</a:t>
            </a:r>
            <a:r>
              <a:rPr lang="zh-TW" altLang="en-US" sz="1400" dirty="0"/>
              <a:t>請備註原因</a:t>
            </a:r>
          </a:p>
        </p:txBody>
      </p:sp>
    </p:spTree>
    <p:extLst>
      <p:ext uri="{BB962C8B-B14F-4D97-AF65-F5344CB8AC3E}">
        <p14:creationId xmlns:p14="http://schemas.microsoft.com/office/powerpoint/2010/main" val="893025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700415B-2D46-15F0-9239-3E11AE6EC7B1}"/>
              </a:ext>
            </a:extLst>
          </p:cNvPr>
          <p:cNvSpPr txBox="1"/>
          <p:nvPr/>
        </p:nvSpPr>
        <p:spPr>
          <a:xfrm>
            <a:off x="0" y="0"/>
            <a:ext cx="12192000" cy="6771084"/>
          </a:xfrm>
          <a:prstGeom prst="rect">
            <a:avLst/>
          </a:prstGeom>
          <a:noFill/>
        </p:spPr>
        <p:txBody>
          <a:bodyPr wrap="square">
            <a:spAutoFit/>
          </a:bodyPr>
          <a:lstStyle/>
          <a:p>
            <a:pPr algn="ctr">
              <a:spcBef>
                <a:spcPts val="600"/>
              </a:spcBef>
              <a:spcAft>
                <a:spcPts val="300"/>
              </a:spcAft>
            </a:pPr>
            <a:r>
              <a:rPr lang="zh-TW" altLang="en-US" sz="4000" b="1" i="0" dirty="0">
                <a:solidFill>
                  <a:srgbClr val="424242"/>
                </a:solidFill>
                <a:effectLst/>
                <a:latin typeface="+mj-ea"/>
                <a:ea typeface="+mj-ea"/>
              </a:rPr>
              <a:t>軟水機安裝</a:t>
            </a:r>
            <a:r>
              <a:rPr lang="en-US" altLang="zh-TW" sz="4000" b="1" i="0" dirty="0">
                <a:solidFill>
                  <a:srgbClr val="424242"/>
                </a:solidFill>
                <a:effectLst/>
                <a:latin typeface="+mj-ea"/>
                <a:ea typeface="+mj-ea"/>
              </a:rPr>
              <a:t>1</a:t>
            </a:r>
            <a:r>
              <a:rPr lang="zh-TW" altLang="en-US" sz="4000" b="1" i="0" dirty="0">
                <a:solidFill>
                  <a:srgbClr val="424242"/>
                </a:solidFill>
                <a:effectLst/>
                <a:latin typeface="+mj-ea"/>
                <a:ea typeface="+mj-ea"/>
              </a:rPr>
              <a:t>樓時注意事項</a:t>
            </a:r>
            <a:endParaRPr lang="en-US" altLang="zh-TW" sz="4000" b="1" i="0" dirty="0">
              <a:solidFill>
                <a:srgbClr val="424242"/>
              </a:solidFill>
              <a:effectLst/>
              <a:latin typeface="+mj-ea"/>
              <a:ea typeface="+mj-ea"/>
            </a:endParaRPr>
          </a:p>
          <a:p>
            <a:pPr>
              <a:spcBef>
                <a:spcPts val="600"/>
              </a:spcBef>
              <a:spcAft>
                <a:spcPts val="300"/>
              </a:spcAft>
            </a:pPr>
            <a:r>
              <a:rPr lang="zh-TW" altLang="en-US" sz="2400" i="0" dirty="0">
                <a:solidFill>
                  <a:srgbClr val="424242"/>
                </a:solidFill>
                <a:effectLst/>
                <a:latin typeface="+mj-ea"/>
                <a:ea typeface="+mj-ea"/>
              </a:rPr>
              <a:t>水流方向：自來水 →</a:t>
            </a:r>
            <a:r>
              <a:rPr lang="zh-TW" altLang="en-US" sz="2400" b="1" i="0" dirty="0">
                <a:solidFill>
                  <a:srgbClr val="FF0000"/>
                </a:solidFill>
                <a:effectLst/>
                <a:latin typeface="+mj-ea"/>
                <a:ea typeface="+mj-ea"/>
              </a:rPr>
              <a:t>加壓馬達</a:t>
            </a:r>
            <a:r>
              <a:rPr lang="zh-TW" altLang="en-US" sz="2400" b="1" dirty="0">
                <a:solidFill>
                  <a:srgbClr val="FF0000"/>
                </a:solidFill>
                <a:latin typeface="+mj-ea"/>
                <a:ea typeface="+mj-ea"/>
              </a:rPr>
              <a:t> </a:t>
            </a:r>
            <a:r>
              <a:rPr lang="zh-TW" altLang="en-US" sz="2400" dirty="0">
                <a:solidFill>
                  <a:srgbClr val="424242"/>
                </a:solidFill>
                <a:latin typeface="+mj-ea"/>
                <a:ea typeface="+mj-ea"/>
              </a:rPr>
              <a:t>→</a:t>
            </a:r>
            <a:r>
              <a:rPr lang="zh-TW" altLang="en-US" sz="2400" i="0" dirty="0">
                <a:solidFill>
                  <a:srgbClr val="424242"/>
                </a:solidFill>
                <a:effectLst/>
                <a:latin typeface="+mj-ea"/>
                <a:ea typeface="+mj-ea"/>
              </a:rPr>
              <a:t> 軟水機 → </a:t>
            </a:r>
            <a:r>
              <a:rPr lang="en-US" altLang="zh-TW" sz="2400" i="0" dirty="0">
                <a:solidFill>
                  <a:srgbClr val="424242"/>
                </a:solidFill>
                <a:effectLst/>
                <a:latin typeface="+mj-ea"/>
                <a:ea typeface="+mj-ea"/>
              </a:rPr>
              <a:t>1</a:t>
            </a:r>
            <a:r>
              <a:rPr lang="zh-TW" altLang="en-US" sz="2400" i="0" dirty="0">
                <a:solidFill>
                  <a:srgbClr val="424242"/>
                </a:solidFill>
                <a:effectLst/>
                <a:latin typeface="+mj-ea"/>
                <a:ea typeface="+mj-ea"/>
              </a:rPr>
              <a:t>樓水塔</a:t>
            </a:r>
            <a:r>
              <a:rPr lang="zh-TW" altLang="en-US" sz="2400" dirty="0">
                <a:solidFill>
                  <a:srgbClr val="424242"/>
                </a:solidFill>
                <a:latin typeface="+mj-ea"/>
                <a:ea typeface="+mj-ea"/>
              </a:rPr>
              <a:t>→抽水</a:t>
            </a:r>
            <a:r>
              <a:rPr lang="en-US" altLang="zh-TW" sz="2400" dirty="0">
                <a:solidFill>
                  <a:srgbClr val="424242"/>
                </a:solidFill>
                <a:latin typeface="+mj-ea"/>
                <a:ea typeface="+mj-ea"/>
              </a:rPr>
              <a:t>(</a:t>
            </a:r>
            <a:r>
              <a:rPr lang="zh-TW" altLang="en-US" sz="2400" dirty="0">
                <a:solidFill>
                  <a:srgbClr val="424242"/>
                </a:solidFill>
                <a:latin typeface="+mj-ea"/>
                <a:ea typeface="+mj-ea"/>
              </a:rPr>
              <a:t>揚水</a:t>
            </a:r>
            <a:r>
              <a:rPr lang="en-US" altLang="zh-TW" sz="2400" dirty="0">
                <a:solidFill>
                  <a:srgbClr val="424242"/>
                </a:solidFill>
                <a:latin typeface="+mj-ea"/>
                <a:ea typeface="+mj-ea"/>
              </a:rPr>
              <a:t>)</a:t>
            </a:r>
            <a:r>
              <a:rPr lang="zh-TW" altLang="en-US" sz="2400" dirty="0">
                <a:solidFill>
                  <a:srgbClr val="424242"/>
                </a:solidFill>
                <a:latin typeface="+mj-ea"/>
                <a:ea typeface="+mj-ea"/>
              </a:rPr>
              <a:t>馬達</a:t>
            </a:r>
            <a:r>
              <a:rPr lang="zh-TW" altLang="en-US" sz="2400" i="0" dirty="0">
                <a:solidFill>
                  <a:srgbClr val="424242"/>
                </a:solidFill>
                <a:effectLst/>
                <a:latin typeface="+mj-ea"/>
                <a:ea typeface="+mj-ea"/>
              </a:rPr>
              <a:t> → 頂樓水塔</a:t>
            </a:r>
            <a:endParaRPr lang="zh-TW" altLang="en-US" i="0" dirty="0">
              <a:solidFill>
                <a:srgbClr val="424242"/>
              </a:solidFill>
              <a:effectLst/>
              <a:latin typeface="+mj-ea"/>
              <a:ea typeface="+mj-ea"/>
            </a:endParaRPr>
          </a:p>
          <a:p>
            <a:r>
              <a:rPr lang="zh-TW" altLang="en-US" dirty="0">
                <a:latin typeface="+mj-ea"/>
                <a:ea typeface="+mj-ea"/>
              </a:rPr>
              <a:t>自來水總管線（來自自來水廠）</a:t>
            </a:r>
          </a:p>
          <a:p>
            <a:pPr lvl="1"/>
            <a:r>
              <a:rPr lang="zh-TW" altLang="en-US" dirty="0">
                <a:latin typeface="+mj-ea"/>
                <a:ea typeface="+mj-ea"/>
              </a:rPr>
              <a:t>進水點，水壓穩定。</a:t>
            </a:r>
          </a:p>
          <a:p>
            <a:pPr lvl="1"/>
            <a:r>
              <a:rPr lang="zh-TW" altLang="en-US" dirty="0">
                <a:latin typeface="+mj-ea"/>
                <a:ea typeface="+mj-ea"/>
              </a:rPr>
              <a:t>軟水機必須安裝在這條管線上。</a:t>
            </a:r>
          </a:p>
          <a:p>
            <a:r>
              <a:rPr lang="zh-TW" altLang="en-US" dirty="0">
                <a:latin typeface="+mj-ea"/>
                <a:ea typeface="+mj-ea"/>
              </a:rPr>
              <a:t>軟水機</a:t>
            </a:r>
          </a:p>
          <a:p>
            <a:pPr lvl="1"/>
            <a:r>
              <a:rPr lang="zh-TW" altLang="en-US" dirty="0">
                <a:latin typeface="+mj-ea"/>
                <a:ea typeface="+mj-ea"/>
              </a:rPr>
              <a:t>安裝在自來水管線後。</a:t>
            </a:r>
          </a:p>
          <a:p>
            <a:pPr lvl="1"/>
            <a:r>
              <a:rPr lang="zh-TW" altLang="en-US" dirty="0">
                <a:latin typeface="+mj-ea"/>
                <a:ea typeface="+mj-ea"/>
              </a:rPr>
              <a:t>若軟水機補水速率 </a:t>
            </a:r>
            <a:r>
              <a:rPr lang="en-US" altLang="zh-TW" dirty="0">
                <a:latin typeface="+mj-ea"/>
                <a:ea typeface="+mj-ea"/>
              </a:rPr>
              <a:t>&lt; 700ml/min</a:t>
            </a:r>
            <a:r>
              <a:rPr lang="zh-TW" altLang="en-US" dirty="0">
                <a:latin typeface="+mj-ea"/>
                <a:ea typeface="+mj-ea"/>
              </a:rPr>
              <a:t>，需加裝 加壓馬達。</a:t>
            </a:r>
          </a:p>
          <a:p>
            <a:r>
              <a:rPr lang="zh-TW" altLang="en-US" b="1" dirty="0">
                <a:solidFill>
                  <a:srgbClr val="FF0000"/>
                </a:solidFill>
                <a:latin typeface="+mj-ea"/>
                <a:ea typeface="+mj-ea"/>
              </a:rPr>
              <a:t>加壓馬達（補水速率 </a:t>
            </a:r>
            <a:r>
              <a:rPr lang="en-US" altLang="zh-TW" b="1" dirty="0">
                <a:solidFill>
                  <a:srgbClr val="FF0000"/>
                </a:solidFill>
                <a:latin typeface="+mj-ea"/>
                <a:ea typeface="+mj-ea"/>
              </a:rPr>
              <a:t>&lt; 700ml/min</a:t>
            </a:r>
            <a:r>
              <a:rPr lang="zh-TW" altLang="en-US" b="1" dirty="0">
                <a:solidFill>
                  <a:srgbClr val="FF0000"/>
                </a:solidFill>
                <a:latin typeface="+mj-ea"/>
                <a:ea typeface="+mj-ea"/>
              </a:rPr>
              <a:t>需加裝 加壓馬達）</a:t>
            </a:r>
          </a:p>
          <a:p>
            <a:pPr lvl="1"/>
            <a:r>
              <a:rPr lang="zh-TW" altLang="en-US" b="1" dirty="0">
                <a:solidFill>
                  <a:srgbClr val="FF0000"/>
                </a:solidFill>
                <a:latin typeface="+mj-ea"/>
                <a:ea typeface="+mj-ea"/>
              </a:rPr>
              <a:t>安裝在軟水機前或後，視水壓需求而定。</a:t>
            </a:r>
          </a:p>
          <a:p>
            <a:pPr lvl="1"/>
            <a:r>
              <a:rPr lang="zh-TW" altLang="en-US" b="1" dirty="0">
                <a:solidFill>
                  <a:srgbClr val="FF0000"/>
                </a:solidFill>
                <a:latin typeface="+mj-ea"/>
                <a:ea typeface="+mj-ea"/>
              </a:rPr>
              <a:t>確保軟水機有穩定水壓運作。</a:t>
            </a:r>
          </a:p>
          <a:p>
            <a:r>
              <a:rPr lang="en-US" altLang="zh-TW" dirty="0">
                <a:latin typeface="+mj-ea"/>
                <a:ea typeface="+mj-ea"/>
              </a:rPr>
              <a:t>1</a:t>
            </a:r>
            <a:r>
              <a:rPr lang="zh-TW" altLang="en-US" dirty="0">
                <a:latin typeface="+mj-ea"/>
                <a:ea typeface="+mj-ea"/>
              </a:rPr>
              <a:t>樓水塔</a:t>
            </a:r>
          </a:p>
          <a:p>
            <a:pPr lvl="1"/>
            <a:r>
              <a:rPr lang="zh-TW" altLang="en-US" dirty="0">
                <a:latin typeface="+mj-ea"/>
                <a:ea typeface="+mj-ea"/>
              </a:rPr>
              <a:t>軟水機處理後的水進入水塔儲存。</a:t>
            </a:r>
          </a:p>
          <a:p>
            <a:pPr lvl="1"/>
            <a:r>
              <a:rPr lang="zh-TW" altLang="en-US" dirty="0">
                <a:latin typeface="+mj-ea"/>
                <a:ea typeface="+mj-ea"/>
              </a:rPr>
              <a:t>不可將軟水機裝在水塔後的抽水</a:t>
            </a:r>
            <a:r>
              <a:rPr lang="en-US" altLang="zh-TW" dirty="0">
                <a:latin typeface="+mj-ea"/>
                <a:ea typeface="+mj-ea"/>
              </a:rPr>
              <a:t>(</a:t>
            </a:r>
            <a:r>
              <a:rPr lang="zh-TW" altLang="en-US" dirty="0">
                <a:latin typeface="+mj-ea"/>
                <a:ea typeface="+mj-ea"/>
              </a:rPr>
              <a:t>揚水</a:t>
            </a:r>
            <a:r>
              <a:rPr lang="en-US" altLang="zh-TW" dirty="0">
                <a:latin typeface="+mj-ea"/>
                <a:ea typeface="+mj-ea"/>
              </a:rPr>
              <a:t>)</a:t>
            </a:r>
            <a:r>
              <a:rPr lang="zh-TW" altLang="en-US" dirty="0">
                <a:latin typeface="+mj-ea"/>
                <a:ea typeface="+mj-ea"/>
              </a:rPr>
              <a:t>馬達後方，</a:t>
            </a:r>
            <a:r>
              <a:rPr lang="zh-TW" altLang="en-US" b="1" dirty="0">
                <a:solidFill>
                  <a:srgbClr val="FF0000"/>
                </a:solidFill>
                <a:latin typeface="+mj-ea"/>
                <a:ea typeface="+mj-ea"/>
              </a:rPr>
              <a:t>因為馬達啟動是依據頂樓水打浮球啟動的，沒啟動沒有水。</a:t>
            </a:r>
          </a:p>
          <a:p>
            <a:r>
              <a:rPr lang="zh-TW" altLang="en-US" dirty="0">
                <a:latin typeface="+mj-ea"/>
                <a:ea typeface="+mj-ea"/>
              </a:rPr>
              <a:t>抽水</a:t>
            </a:r>
            <a:r>
              <a:rPr lang="en-US" altLang="zh-TW" dirty="0">
                <a:latin typeface="+mj-ea"/>
                <a:ea typeface="+mj-ea"/>
              </a:rPr>
              <a:t>(</a:t>
            </a:r>
            <a:r>
              <a:rPr lang="zh-TW" altLang="en-US" dirty="0">
                <a:latin typeface="+mj-ea"/>
                <a:ea typeface="+mj-ea"/>
              </a:rPr>
              <a:t>揚水</a:t>
            </a:r>
            <a:r>
              <a:rPr lang="en-US" altLang="zh-TW" dirty="0">
                <a:latin typeface="+mj-ea"/>
                <a:ea typeface="+mj-ea"/>
              </a:rPr>
              <a:t>)</a:t>
            </a:r>
            <a:r>
              <a:rPr lang="zh-TW" altLang="en-US" dirty="0">
                <a:latin typeface="+mj-ea"/>
                <a:ea typeface="+mj-ea"/>
              </a:rPr>
              <a:t>馬達</a:t>
            </a:r>
          </a:p>
          <a:p>
            <a:pPr lvl="1"/>
            <a:r>
              <a:rPr lang="zh-TW" altLang="en-US" dirty="0">
                <a:latin typeface="+mj-ea"/>
                <a:ea typeface="+mj-ea"/>
              </a:rPr>
              <a:t>將水塔水送至頂樓水打。</a:t>
            </a:r>
          </a:p>
          <a:p>
            <a:pPr lvl="1"/>
            <a:r>
              <a:rPr lang="zh-TW" altLang="en-US" dirty="0">
                <a:latin typeface="+mj-ea"/>
                <a:ea typeface="+mj-ea"/>
              </a:rPr>
              <a:t>不適合作為軟水機的進水來源。</a:t>
            </a:r>
          </a:p>
          <a:p>
            <a:r>
              <a:rPr lang="zh-TW" altLang="en-US" dirty="0">
                <a:latin typeface="+mj-ea"/>
                <a:ea typeface="+mj-ea"/>
              </a:rPr>
              <a:t>頂樓水塔</a:t>
            </a:r>
            <a:endParaRPr lang="en-US" altLang="zh-TW" dirty="0">
              <a:latin typeface="+mj-ea"/>
              <a:ea typeface="+mj-ea"/>
            </a:endParaRPr>
          </a:p>
          <a:p>
            <a:r>
              <a:rPr lang="zh-TW" altLang="en-US" dirty="0">
                <a:latin typeface="+mj-ea"/>
                <a:ea typeface="+mj-ea"/>
              </a:rPr>
              <a:t>        提供廚房、浴室、洗衣機等，皆使用軟化後的水。</a:t>
            </a:r>
            <a:endParaRPr lang="en-US" altLang="zh-TW" dirty="0">
              <a:latin typeface="+mj-ea"/>
              <a:ea typeface="+mj-ea"/>
            </a:endParaRPr>
          </a:p>
          <a:p>
            <a:r>
              <a:rPr lang="zh-TW" altLang="en-US" b="1" dirty="0">
                <a:solidFill>
                  <a:srgbClr val="FF0000"/>
                </a:solidFill>
                <a:latin typeface="+mj-ea"/>
                <a:ea typeface="+mj-ea"/>
              </a:rPr>
              <a:t>安裝完成後，家中用水初期仍非全軟水，因軟水機僅在補水至一樓水塔時才會顯示瞬時流量。由於一樓水塔與頂樓水塔中的原水尚未完全被軟水取代，需等待約 </a:t>
            </a:r>
            <a:r>
              <a:rPr lang="en-US" altLang="zh-TW" b="1" dirty="0">
                <a:solidFill>
                  <a:srgbClr val="FF0000"/>
                </a:solidFill>
                <a:latin typeface="+mj-ea"/>
                <a:ea typeface="+mj-ea"/>
              </a:rPr>
              <a:t>1 </a:t>
            </a:r>
            <a:r>
              <a:rPr lang="zh-TW" altLang="en-US" b="1" dirty="0">
                <a:solidFill>
                  <a:srgbClr val="FF0000"/>
                </a:solidFill>
                <a:latin typeface="+mj-ea"/>
                <a:ea typeface="+mj-ea"/>
              </a:rPr>
              <a:t>至 </a:t>
            </a:r>
            <a:r>
              <a:rPr lang="en-US" altLang="zh-TW" b="1" dirty="0">
                <a:solidFill>
                  <a:srgbClr val="FF0000"/>
                </a:solidFill>
                <a:latin typeface="+mj-ea"/>
                <a:ea typeface="+mj-ea"/>
              </a:rPr>
              <a:t>2 </a:t>
            </a:r>
            <a:r>
              <a:rPr lang="zh-TW" altLang="en-US" b="1" dirty="0">
                <a:solidFill>
                  <a:srgbClr val="FF0000"/>
                </a:solidFill>
                <a:latin typeface="+mj-ea"/>
                <a:ea typeface="+mj-ea"/>
              </a:rPr>
              <a:t>週的正常用水循環，待水塔中的水逐漸混合並更新後，家中才會全面使用軟化水</a:t>
            </a:r>
          </a:p>
        </p:txBody>
      </p:sp>
    </p:spTree>
    <p:extLst>
      <p:ext uri="{BB962C8B-B14F-4D97-AF65-F5344CB8AC3E}">
        <p14:creationId xmlns:p14="http://schemas.microsoft.com/office/powerpoint/2010/main" val="140572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B0DF60F-469A-A990-68A6-73E867806503}"/>
              </a:ext>
            </a:extLst>
          </p:cNvPr>
          <p:cNvPicPr>
            <a:picLocks noChangeAspect="1"/>
          </p:cNvPicPr>
          <p:nvPr/>
        </p:nvPicPr>
        <p:blipFill>
          <a:blip r:embed="rId2"/>
          <a:srcRect l="12651" t="1966"/>
          <a:stretch>
            <a:fillRect/>
          </a:stretch>
        </p:blipFill>
        <p:spPr>
          <a:xfrm>
            <a:off x="8285018" y="1822227"/>
            <a:ext cx="3472672" cy="4076674"/>
          </a:xfrm>
          <a:prstGeom prst="rect">
            <a:avLst/>
          </a:prstGeom>
        </p:spPr>
      </p:pic>
      <p:sp>
        <p:nvSpPr>
          <p:cNvPr id="6" name="文字方塊 5">
            <a:extLst>
              <a:ext uri="{FF2B5EF4-FFF2-40B4-BE49-F238E27FC236}">
                <a16:creationId xmlns:a16="http://schemas.microsoft.com/office/drawing/2014/main" id="{562BF6B8-D8AE-D54C-D532-C6D9159B9D77}"/>
              </a:ext>
            </a:extLst>
          </p:cNvPr>
          <p:cNvSpPr txBox="1"/>
          <p:nvPr/>
        </p:nvSpPr>
        <p:spPr>
          <a:xfrm>
            <a:off x="-1" y="0"/>
            <a:ext cx="12192001" cy="1200329"/>
          </a:xfrm>
          <a:prstGeom prst="rect">
            <a:avLst/>
          </a:prstGeom>
          <a:noFill/>
        </p:spPr>
        <p:txBody>
          <a:bodyPr wrap="square">
            <a:spAutoFit/>
          </a:bodyPr>
          <a:lstStyle/>
          <a:p>
            <a:r>
              <a:rPr lang="zh-TW" altLang="en-US" dirty="0">
                <a:latin typeface="+mn-ea"/>
              </a:rPr>
              <a:t>📢 </a:t>
            </a:r>
            <a:r>
              <a:rPr lang="en-US" altLang="zh-TW" dirty="0">
                <a:latin typeface="+mn-ea"/>
              </a:rPr>
              <a:t>2025/11/12 </a:t>
            </a:r>
            <a:r>
              <a:rPr lang="zh-TW" altLang="en-US" dirty="0">
                <a:latin typeface="+mn-ea"/>
              </a:rPr>
              <a:t>布達事項：</a:t>
            </a:r>
            <a:endParaRPr lang="en-US" altLang="zh-TW" dirty="0">
              <a:latin typeface="+mn-ea"/>
            </a:endParaRPr>
          </a:p>
          <a:p>
            <a:r>
              <a:rPr lang="zh-TW" altLang="en-US" dirty="0">
                <a:latin typeface="+mn-ea"/>
              </a:rPr>
              <a:t>從今天開始，所有保養更換全戶濾淨濾心的技師，請隨身攜帶</a:t>
            </a:r>
            <a:r>
              <a:rPr lang="en-US" altLang="zh-TW" dirty="0">
                <a:latin typeface="+mn-ea"/>
              </a:rPr>
              <a:t>2</a:t>
            </a:r>
            <a:r>
              <a:rPr lang="zh-TW" altLang="en-US" dirty="0">
                <a:latin typeface="+mn-ea"/>
              </a:rPr>
              <a:t>顆 </a:t>
            </a:r>
            <a:r>
              <a:rPr lang="en-US" altLang="zh-TW" dirty="0">
                <a:latin typeface="+mn-ea"/>
              </a:rPr>
              <a:t>WH</a:t>
            </a:r>
            <a:r>
              <a:rPr lang="zh-TW" altLang="en-US" dirty="0">
                <a:latin typeface="+mn-ea"/>
              </a:rPr>
              <a:t>全戶濾淨系統排汙閥</a:t>
            </a:r>
            <a:r>
              <a:rPr lang="en-US" altLang="zh-TW" dirty="0">
                <a:latin typeface="+mn-ea"/>
              </a:rPr>
              <a:t>OPAXXX0230-0</a:t>
            </a:r>
            <a:r>
              <a:rPr lang="zh-TW" altLang="en-US" dirty="0">
                <a:latin typeface="+mn-ea"/>
              </a:rPr>
              <a:t>跟百潔菜瓜布</a:t>
            </a:r>
            <a:endParaRPr lang="en-US" altLang="zh-TW" dirty="0">
              <a:latin typeface="+mn-ea"/>
            </a:endParaRPr>
          </a:p>
          <a:p>
            <a:r>
              <a:rPr lang="zh-TW" altLang="en-US" dirty="0">
                <a:latin typeface="+mn-ea"/>
              </a:rPr>
              <a:t>只要發現排汙閥鏽蝕請進行</a:t>
            </a:r>
            <a:r>
              <a:rPr lang="zh-TW" altLang="en-US" dirty="0">
                <a:solidFill>
                  <a:srgbClr val="FF0000"/>
                </a:solidFill>
                <a:highlight>
                  <a:srgbClr val="FFFF00"/>
                </a:highlight>
                <a:latin typeface="+mn-ea"/>
              </a:rPr>
              <a:t>免費更換</a:t>
            </a:r>
            <a:endParaRPr lang="en-US" altLang="zh-TW" dirty="0">
              <a:solidFill>
                <a:srgbClr val="FF0000"/>
              </a:solidFill>
              <a:highlight>
                <a:srgbClr val="FFFF00"/>
              </a:highlight>
              <a:latin typeface="+mn-ea"/>
            </a:endParaRPr>
          </a:p>
          <a:p>
            <a:r>
              <a:rPr lang="zh-TW" altLang="en-US" dirty="0">
                <a:latin typeface="+mn-ea"/>
              </a:rPr>
              <a:t>因排汙閥鏽蝕導致不銹鋼蓋筒身有沾到，請使用百潔菜瓜布清潔桶身</a:t>
            </a:r>
          </a:p>
        </p:txBody>
      </p:sp>
      <p:pic>
        <p:nvPicPr>
          <p:cNvPr id="8" name="圖片 7">
            <a:extLst>
              <a:ext uri="{FF2B5EF4-FFF2-40B4-BE49-F238E27FC236}">
                <a16:creationId xmlns:a16="http://schemas.microsoft.com/office/drawing/2014/main" id="{3870BEF8-2A04-D960-C62D-BC1FF3401716}"/>
              </a:ext>
            </a:extLst>
          </p:cNvPr>
          <p:cNvPicPr>
            <a:picLocks noChangeAspect="1"/>
          </p:cNvPicPr>
          <p:nvPr/>
        </p:nvPicPr>
        <p:blipFill>
          <a:blip r:embed="rId3"/>
          <a:srcRect t="4038"/>
          <a:stretch>
            <a:fillRect/>
          </a:stretch>
        </p:blipFill>
        <p:spPr>
          <a:xfrm rot="16411237">
            <a:off x="3999175" y="2658461"/>
            <a:ext cx="4577261" cy="2743287"/>
          </a:xfrm>
          <a:prstGeom prst="rect">
            <a:avLst/>
          </a:prstGeom>
        </p:spPr>
      </p:pic>
      <p:pic>
        <p:nvPicPr>
          <p:cNvPr id="10" name="圖片 9">
            <a:extLst>
              <a:ext uri="{FF2B5EF4-FFF2-40B4-BE49-F238E27FC236}">
                <a16:creationId xmlns:a16="http://schemas.microsoft.com/office/drawing/2014/main" id="{6270ED0C-7F0A-F5DB-572B-5ED2FEA7D984}"/>
              </a:ext>
            </a:extLst>
          </p:cNvPr>
          <p:cNvPicPr>
            <a:picLocks noChangeAspect="1"/>
          </p:cNvPicPr>
          <p:nvPr/>
        </p:nvPicPr>
        <p:blipFill>
          <a:blip r:embed="rId4"/>
          <a:srcRect t="11307"/>
          <a:stretch>
            <a:fillRect/>
          </a:stretch>
        </p:blipFill>
        <p:spPr>
          <a:xfrm>
            <a:off x="175486" y="1681018"/>
            <a:ext cx="4101147" cy="5001491"/>
          </a:xfrm>
          <a:prstGeom prst="rect">
            <a:avLst/>
          </a:prstGeom>
        </p:spPr>
      </p:pic>
      <p:sp>
        <p:nvSpPr>
          <p:cNvPr id="11" name="橢圓 10">
            <a:extLst>
              <a:ext uri="{FF2B5EF4-FFF2-40B4-BE49-F238E27FC236}">
                <a16:creationId xmlns:a16="http://schemas.microsoft.com/office/drawing/2014/main" id="{CE267283-C975-5FAF-5DE4-9F0D632F997B}"/>
              </a:ext>
            </a:extLst>
          </p:cNvPr>
          <p:cNvSpPr/>
          <p:nvPr/>
        </p:nvSpPr>
        <p:spPr>
          <a:xfrm>
            <a:off x="1514761" y="1754909"/>
            <a:ext cx="1422400" cy="230735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90741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D071D-C8E4-7BAA-1BEE-9729B9E8BAAD}"/>
            </a:ext>
          </a:extLst>
        </p:cNvPr>
        <p:cNvGrpSpPr/>
        <p:nvPr/>
      </p:nvGrpSpPr>
      <p:grpSpPr>
        <a:xfrm>
          <a:off x="0" y="0"/>
          <a:ext cx="0" cy="0"/>
          <a:chOff x="0" y="0"/>
          <a:chExt cx="0" cy="0"/>
        </a:xfrm>
      </p:grpSpPr>
      <p:sp>
        <p:nvSpPr>
          <p:cNvPr id="7" name="文字方塊 6">
            <a:extLst>
              <a:ext uri="{FF2B5EF4-FFF2-40B4-BE49-F238E27FC236}">
                <a16:creationId xmlns:a16="http://schemas.microsoft.com/office/drawing/2014/main" id="{3C752867-B3FC-AB55-3F0E-B269979C6EA2}"/>
              </a:ext>
            </a:extLst>
          </p:cNvPr>
          <p:cNvSpPr txBox="1"/>
          <p:nvPr/>
        </p:nvSpPr>
        <p:spPr>
          <a:xfrm>
            <a:off x="-1" y="0"/>
            <a:ext cx="12192001" cy="3539430"/>
          </a:xfrm>
          <a:prstGeom prst="rect">
            <a:avLst/>
          </a:prstGeom>
          <a:noFill/>
        </p:spPr>
        <p:txBody>
          <a:bodyPr wrap="square">
            <a:spAutoFit/>
          </a:bodyPr>
          <a:lstStyle/>
          <a:p>
            <a:r>
              <a:rPr lang="zh-TW" altLang="en-US" sz="1600" dirty="0">
                <a:latin typeface="+mn-ea"/>
              </a:rPr>
              <a:t>📢 </a:t>
            </a:r>
            <a:r>
              <a:rPr lang="en-US" altLang="zh-TW" sz="1600" dirty="0">
                <a:latin typeface="+mn-ea"/>
              </a:rPr>
              <a:t>2025/11/18 </a:t>
            </a:r>
            <a:r>
              <a:rPr lang="zh-TW" altLang="en-US" sz="1600" dirty="0">
                <a:latin typeface="+mn-ea"/>
              </a:rPr>
              <a:t>布達事項：</a:t>
            </a:r>
          </a:p>
          <a:p>
            <a:r>
              <a:rPr lang="en-US" altLang="zh-TW" sz="1600" dirty="0">
                <a:latin typeface="+mn-ea"/>
              </a:rPr>
              <a:t>1.</a:t>
            </a:r>
            <a:r>
              <a:rPr lang="zh-TW" altLang="en-US" sz="1600" dirty="0">
                <a:latin typeface="+mn-ea"/>
              </a:rPr>
              <a:t>全戶軟水機只要遇到螢幕在閃爍的過程中，有發出滴滴的聲音</a:t>
            </a:r>
            <a:br>
              <a:rPr lang="en-US" altLang="zh-TW" sz="1600" dirty="0">
                <a:latin typeface="+mn-ea"/>
              </a:rPr>
            </a:br>
            <a:r>
              <a:rPr lang="zh-TW" altLang="en-US" sz="1600" dirty="0">
                <a:latin typeface="+mn-ea"/>
              </a:rPr>
              <a:t>  </a:t>
            </a:r>
            <a:r>
              <a:rPr lang="en-US" altLang="zh-TW" sz="1600" dirty="0">
                <a:latin typeface="+mn-ea"/>
              </a:rPr>
              <a:t>1.1WST-1400</a:t>
            </a:r>
          </a:p>
          <a:p>
            <a:r>
              <a:rPr lang="zh-TW" altLang="en-US" sz="1600" dirty="0">
                <a:latin typeface="+mn-ea"/>
              </a:rPr>
              <a:t>    </a:t>
            </a:r>
            <a:r>
              <a:rPr lang="en-US" altLang="zh-TW" sz="1600" dirty="0">
                <a:latin typeface="+mn-ea"/>
              </a:rPr>
              <a:t>1.1.1</a:t>
            </a:r>
            <a:r>
              <a:rPr lang="zh-TW" altLang="en-US" sz="1600" dirty="0">
                <a:latin typeface="+mn-ea"/>
              </a:rPr>
              <a:t>先更換軟化閥排線料號</a:t>
            </a:r>
            <a:r>
              <a:rPr lang="en-US" altLang="zh-TW" sz="1600" dirty="0">
                <a:latin typeface="+mn-ea"/>
              </a:rPr>
              <a:t>OPAXXX0313-0</a:t>
            </a:r>
          </a:p>
          <a:p>
            <a:r>
              <a:rPr lang="zh-TW" altLang="en-US" sz="1600" dirty="0">
                <a:latin typeface="+mn-ea"/>
              </a:rPr>
              <a:t>    </a:t>
            </a:r>
            <a:r>
              <a:rPr lang="en-US" altLang="zh-TW" sz="1600" dirty="0">
                <a:latin typeface="+mn-ea"/>
              </a:rPr>
              <a:t>1.1.2</a:t>
            </a:r>
            <a:r>
              <a:rPr lang="zh-TW" altLang="en-US" sz="1600" dirty="0">
                <a:latin typeface="+mn-ea"/>
              </a:rPr>
              <a:t>更換後軟化閥排線料號</a:t>
            </a:r>
            <a:r>
              <a:rPr lang="en-US" altLang="zh-TW" sz="1600" dirty="0">
                <a:latin typeface="+mn-ea"/>
              </a:rPr>
              <a:t>OPAXXX0313-0</a:t>
            </a:r>
            <a:r>
              <a:rPr lang="zh-TW" altLang="en-US" sz="1600" dirty="0">
                <a:latin typeface="+mn-ea"/>
              </a:rPr>
              <a:t>一樣閃爍那就更換</a:t>
            </a:r>
            <a:r>
              <a:rPr lang="en-US" altLang="zh-TW" sz="1600" dirty="0">
                <a:latin typeface="+mn-ea"/>
              </a:rPr>
              <a:t>WS-1400</a:t>
            </a:r>
            <a:r>
              <a:rPr lang="zh-TW" altLang="en-US" sz="1600" dirty="0">
                <a:latin typeface="+mn-ea"/>
              </a:rPr>
              <a:t>控制</a:t>
            </a:r>
            <a:r>
              <a:rPr lang="en-US" altLang="zh-TW" sz="1600" dirty="0">
                <a:latin typeface="+mn-ea"/>
              </a:rPr>
              <a:t>(</a:t>
            </a:r>
            <a:r>
              <a:rPr lang="zh-TW" altLang="en-US" sz="1600" dirty="0">
                <a:latin typeface="+mn-ea"/>
              </a:rPr>
              <a:t>軟化</a:t>
            </a:r>
            <a:r>
              <a:rPr lang="en-US" altLang="zh-TW" sz="1600" dirty="0">
                <a:latin typeface="+mn-ea"/>
              </a:rPr>
              <a:t>)</a:t>
            </a:r>
            <a:r>
              <a:rPr lang="zh-TW" altLang="en-US" sz="1600" dirty="0">
                <a:latin typeface="+mn-ea"/>
              </a:rPr>
              <a:t>閥</a:t>
            </a:r>
            <a:r>
              <a:rPr lang="en-US" altLang="zh-TW" sz="1600" dirty="0">
                <a:latin typeface="+mn-ea"/>
              </a:rPr>
              <a:t>OPAXXX0081-0</a:t>
            </a:r>
            <a:br>
              <a:rPr lang="en-US" altLang="zh-TW" sz="1600" dirty="0">
                <a:latin typeface="+mn-ea"/>
              </a:rPr>
            </a:br>
            <a:r>
              <a:rPr lang="zh-TW" altLang="en-US" sz="1600" dirty="0">
                <a:latin typeface="+mn-ea"/>
              </a:rPr>
              <a:t>  </a:t>
            </a:r>
            <a:r>
              <a:rPr lang="en-US" altLang="zh-TW" sz="1600" dirty="0">
                <a:latin typeface="+mn-ea"/>
              </a:rPr>
              <a:t>1.2WST-1400Pro(4G)/WST-2000Pro(4G)/WST-2000/WST-3000Pro(4G)</a:t>
            </a:r>
          </a:p>
          <a:p>
            <a:r>
              <a:rPr lang="en-US" altLang="zh-TW" sz="1600" dirty="0">
                <a:latin typeface="+mn-ea"/>
              </a:rPr>
              <a:t>    1.2.1</a:t>
            </a:r>
            <a:r>
              <a:rPr lang="zh-TW" altLang="en-US" sz="1600" dirty="0">
                <a:latin typeface="+mn-ea"/>
              </a:rPr>
              <a:t>更換控制</a:t>
            </a:r>
            <a:r>
              <a:rPr lang="en-US" altLang="zh-TW" sz="1600" dirty="0">
                <a:latin typeface="+mn-ea"/>
              </a:rPr>
              <a:t>(</a:t>
            </a:r>
            <a:r>
              <a:rPr lang="zh-TW" altLang="en-US" sz="1600" dirty="0">
                <a:latin typeface="+mn-ea"/>
              </a:rPr>
              <a:t>軟化</a:t>
            </a:r>
            <a:r>
              <a:rPr lang="en-US" altLang="zh-TW" sz="1600" dirty="0">
                <a:latin typeface="+mn-ea"/>
              </a:rPr>
              <a:t>)</a:t>
            </a:r>
            <a:r>
              <a:rPr lang="zh-TW" altLang="en-US" sz="1600" dirty="0">
                <a:latin typeface="+mn-ea"/>
              </a:rPr>
              <a:t>閥</a:t>
            </a:r>
            <a:endParaRPr lang="en-US" altLang="zh-TW" sz="1600" dirty="0">
              <a:latin typeface="+mn-ea"/>
            </a:endParaRPr>
          </a:p>
          <a:p>
            <a:r>
              <a:rPr lang="en-US" altLang="zh-TW" sz="1600" dirty="0">
                <a:latin typeface="+mn-ea"/>
              </a:rPr>
              <a:t>       1.2.1.1 WST-1400Pro</a:t>
            </a:r>
            <a:r>
              <a:rPr lang="zh-TW" altLang="en-US" sz="1600" dirty="0">
                <a:latin typeface="+mn-ea"/>
              </a:rPr>
              <a:t>控制閥料號</a:t>
            </a:r>
            <a:r>
              <a:rPr lang="en-US" altLang="zh-TW" sz="1600" dirty="0">
                <a:latin typeface="+mn-ea"/>
              </a:rPr>
              <a:t> OPAXXX0280-0</a:t>
            </a:r>
          </a:p>
          <a:p>
            <a:r>
              <a:rPr lang="zh-TW" altLang="en-US" sz="1600" dirty="0">
                <a:latin typeface="+mn-ea"/>
              </a:rPr>
              <a:t>       </a:t>
            </a:r>
            <a:r>
              <a:rPr lang="en-US" altLang="zh-TW" sz="1600" dirty="0">
                <a:latin typeface="+mn-ea"/>
              </a:rPr>
              <a:t>1.2.1.2</a:t>
            </a:r>
            <a:r>
              <a:rPr lang="zh-TW" altLang="en-US" sz="1600" dirty="0">
                <a:latin typeface="+mn-ea"/>
              </a:rPr>
              <a:t> </a:t>
            </a:r>
            <a:r>
              <a:rPr lang="en-US" altLang="zh-TW" sz="1600" dirty="0">
                <a:latin typeface="+mn-ea"/>
              </a:rPr>
              <a:t>WST-1400Pro </a:t>
            </a:r>
            <a:r>
              <a:rPr lang="zh-TW" altLang="en-US" sz="1600" dirty="0">
                <a:latin typeface="+mn-ea"/>
              </a:rPr>
              <a:t>控制閥</a:t>
            </a:r>
            <a:r>
              <a:rPr lang="en-US" altLang="zh-TW" sz="1600" dirty="0">
                <a:latin typeface="+mn-ea"/>
              </a:rPr>
              <a:t>(4G)</a:t>
            </a:r>
            <a:r>
              <a:rPr lang="zh-TW" altLang="en-US" sz="1600" dirty="0">
                <a:latin typeface="+mn-ea"/>
              </a:rPr>
              <a:t>料號</a:t>
            </a:r>
            <a:r>
              <a:rPr lang="en-US" altLang="zh-TW" sz="1600" dirty="0">
                <a:latin typeface="+mn-ea"/>
              </a:rPr>
              <a:t>OPAXXX0280-1</a:t>
            </a:r>
          </a:p>
          <a:p>
            <a:r>
              <a:rPr lang="zh-TW" altLang="en-US" sz="1600" dirty="0">
                <a:latin typeface="+mn-ea"/>
              </a:rPr>
              <a:t>       </a:t>
            </a:r>
            <a:r>
              <a:rPr lang="en-US" altLang="zh-TW" sz="1600" dirty="0">
                <a:latin typeface="+mn-ea"/>
              </a:rPr>
              <a:t>1.2.1.3</a:t>
            </a:r>
            <a:r>
              <a:rPr lang="zh-TW" altLang="en-US" sz="1600" dirty="0">
                <a:latin typeface="+mn-ea"/>
              </a:rPr>
              <a:t> </a:t>
            </a:r>
            <a:r>
              <a:rPr lang="en-US" altLang="zh-TW" sz="1600" dirty="0">
                <a:latin typeface="+mn-ea"/>
              </a:rPr>
              <a:t>WST-2000</a:t>
            </a:r>
            <a:r>
              <a:rPr lang="zh-TW" altLang="en-US" sz="1600" dirty="0">
                <a:latin typeface="+mn-ea"/>
              </a:rPr>
              <a:t>控制閥料號</a:t>
            </a:r>
            <a:r>
              <a:rPr lang="en-US" altLang="zh-TW" sz="1600" dirty="0">
                <a:latin typeface="+mn-ea"/>
              </a:rPr>
              <a:t>OPAXXX0082-0</a:t>
            </a:r>
          </a:p>
          <a:p>
            <a:r>
              <a:rPr lang="zh-TW" altLang="en-US" sz="1600" dirty="0">
                <a:latin typeface="+mn-ea"/>
              </a:rPr>
              <a:t>       </a:t>
            </a:r>
            <a:r>
              <a:rPr lang="en-US" altLang="zh-TW" sz="1600" dirty="0">
                <a:latin typeface="+mn-ea"/>
              </a:rPr>
              <a:t>1.2.1.4</a:t>
            </a:r>
            <a:r>
              <a:rPr lang="zh-TW" altLang="en-US" sz="1600" dirty="0">
                <a:latin typeface="+mn-ea"/>
              </a:rPr>
              <a:t> </a:t>
            </a:r>
            <a:r>
              <a:rPr lang="en-US" altLang="zh-TW" sz="1600" dirty="0">
                <a:latin typeface="+mn-ea"/>
              </a:rPr>
              <a:t>WST-2000Pro/WST-3000Pro</a:t>
            </a:r>
            <a:r>
              <a:rPr lang="zh-TW" altLang="en-US" sz="1600" dirty="0">
                <a:latin typeface="+mn-ea"/>
              </a:rPr>
              <a:t>控制閥料號</a:t>
            </a:r>
            <a:r>
              <a:rPr lang="en-US" altLang="zh-TW" sz="1600" dirty="0">
                <a:latin typeface="+mn-ea"/>
              </a:rPr>
              <a:t>OPAXXX0290-0</a:t>
            </a:r>
          </a:p>
          <a:p>
            <a:r>
              <a:rPr lang="zh-TW" altLang="en-US" sz="1600" dirty="0">
                <a:latin typeface="+mn-ea"/>
              </a:rPr>
              <a:t>       </a:t>
            </a:r>
            <a:r>
              <a:rPr lang="en-US" altLang="zh-TW" sz="1600" dirty="0">
                <a:latin typeface="+mn-ea"/>
              </a:rPr>
              <a:t>1.2.1.5</a:t>
            </a:r>
            <a:r>
              <a:rPr lang="zh-TW" altLang="en-US" sz="1600" dirty="0">
                <a:latin typeface="+mn-ea"/>
              </a:rPr>
              <a:t> </a:t>
            </a:r>
            <a:r>
              <a:rPr lang="en-US" altLang="zh-TW" sz="1600" dirty="0">
                <a:latin typeface="+mn-ea"/>
              </a:rPr>
              <a:t>WST-2000Pro(4G) WST-3000Pro(4G) </a:t>
            </a:r>
            <a:r>
              <a:rPr lang="zh-TW" altLang="en-US" sz="1600" dirty="0">
                <a:latin typeface="+mn-ea"/>
              </a:rPr>
              <a:t>控制閥料號</a:t>
            </a:r>
            <a:r>
              <a:rPr lang="en-US" altLang="zh-TW" sz="1600" dirty="0">
                <a:latin typeface="+mn-ea"/>
              </a:rPr>
              <a:t>OPAXXX0290-1</a:t>
            </a:r>
          </a:p>
          <a:p>
            <a:endParaRPr lang="en-US" altLang="zh-TW" sz="1600" dirty="0">
              <a:latin typeface="+mn-ea"/>
            </a:endParaRPr>
          </a:p>
          <a:p>
            <a:endParaRPr lang="zh-TW" altLang="en-US" sz="1600" dirty="0">
              <a:latin typeface="+mn-ea"/>
            </a:endParaRPr>
          </a:p>
        </p:txBody>
      </p:sp>
      <p:pic>
        <p:nvPicPr>
          <p:cNvPr id="2" name="圖片 1">
            <a:extLst>
              <a:ext uri="{FF2B5EF4-FFF2-40B4-BE49-F238E27FC236}">
                <a16:creationId xmlns:a16="http://schemas.microsoft.com/office/drawing/2014/main" id="{AA95C8EB-CDCF-11FF-C7F5-E16605691C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765529"/>
            <a:ext cx="5579595" cy="3092471"/>
          </a:xfrm>
          <a:prstGeom prst="rect">
            <a:avLst/>
          </a:prstGeom>
        </p:spPr>
      </p:pic>
      <p:pic>
        <p:nvPicPr>
          <p:cNvPr id="8" name="圖片 7">
            <a:extLst>
              <a:ext uri="{FF2B5EF4-FFF2-40B4-BE49-F238E27FC236}">
                <a16:creationId xmlns:a16="http://schemas.microsoft.com/office/drawing/2014/main" id="{963A616D-04F0-6DD6-468D-887825632C70}"/>
              </a:ext>
            </a:extLst>
          </p:cNvPr>
          <p:cNvPicPr>
            <a:picLocks noChangeAspect="1"/>
          </p:cNvPicPr>
          <p:nvPr/>
        </p:nvPicPr>
        <p:blipFill>
          <a:blip r:embed="rId3"/>
          <a:stretch>
            <a:fillRect/>
          </a:stretch>
        </p:blipFill>
        <p:spPr>
          <a:xfrm>
            <a:off x="5691996" y="4153452"/>
            <a:ext cx="2876951" cy="2648320"/>
          </a:xfrm>
          <a:prstGeom prst="rect">
            <a:avLst/>
          </a:prstGeom>
        </p:spPr>
      </p:pic>
      <p:pic>
        <p:nvPicPr>
          <p:cNvPr id="12" name="圖片 11">
            <a:extLst>
              <a:ext uri="{FF2B5EF4-FFF2-40B4-BE49-F238E27FC236}">
                <a16:creationId xmlns:a16="http://schemas.microsoft.com/office/drawing/2014/main" id="{D9F29671-6277-3DCB-B7A3-8BF7C2E67167}"/>
              </a:ext>
            </a:extLst>
          </p:cNvPr>
          <p:cNvPicPr>
            <a:picLocks noChangeAspect="1"/>
          </p:cNvPicPr>
          <p:nvPr/>
        </p:nvPicPr>
        <p:blipFill>
          <a:blip r:embed="rId4"/>
          <a:stretch>
            <a:fillRect/>
          </a:stretch>
        </p:blipFill>
        <p:spPr>
          <a:xfrm>
            <a:off x="8568947" y="4144216"/>
            <a:ext cx="1638529" cy="2638793"/>
          </a:xfrm>
          <a:prstGeom prst="rect">
            <a:avLst/>
          </a:prstGeom>
        </p:spPr>
      </p:pic>
      <p:pic>
        <p:nvPicPr>
          <p:cNvPr id="14" name="圖片 13">
            <a:extLst>
              <a:ext uri="{FF2B5EF4-FFF2-40B4-BE49-F238E27FC236}">
                <a16:creationId xmlns:a16="http://schemas.microsoft.com/office/drawing/2014/main" id="{23F30CFE-A219-EB0A-3254-64A8DAEA904A}"/>
              </a:ext>
            </a:extLst>
          </p:cNvPr>
          <p:cNvPicPr>
            <a:picLocks noChangeAspect="1"/>
          </p:cNvPicPr>
          <p:nvPr/>
        </p:nvPicPr>
        <p:blipFill>
          <a:blip r:embed="rId5"/>
          <a:srcRect l="2273"/>
          <a:stretch>
            <a:fillRect/>
          </a:stretch>
        </p:blipFill>
        <p:spPr>
          <a:xfrm>
            <a:off x="10207476" y="4134689"/>
            <a:ext cx="1638530" cy="2629267"/>
          </a:xfrm>
          <a:prstGeom prst="rect">
            <a:avLst/>
          </a:prstGeom>
        </p:spPr>
      </p:pic>
      <p:pic>
        <p:nvPicPr>
          <p:cNvPr id="16" name="圖片 15">
            <a:extLst>
              <a:ext uri="{FF2B5EF4-FFF2-40B4-BE49-F238E27FC236}">
                <a16:creationId xmlns:a16="http://schemas.microsoft.com/office/drawing/2014/main" id="{1EBD337D-753B-7F53-0C29-0E1BD7B7E7DB}"/>
              </a:ext>
            </a:extLst>
          </p:cNvPr>
          <p:cNvPicPr>
            <a:picLocks noChangeAspect="1"/>
          </p:cNvPicPr>
          <p:nvPr/>
        </p:nvPicPr>
        <p:blipFill>
          <a:blip r:embed="rId6"/>
          <a:stretch>
            <a:fillRect/>
          </a:stretch>
        </p:blipFill>
        <p:spPr>
          <a:xfrm>
            <a:off x="8580583" y="1375625"/>
            <a:ext cx="1657581" cy="2657846"/>
          </a:xfrm>
          <a:prstGeom prst="rect">
            <a:avLst/>
          </a:prstGeom>
        </p:spPr>
      </p:pic>
      <p:pic>
        <p:nvPicPr>
          <p:cNvPr id="18" name="圖片 17">
            <a:extLst>
              <a:ext uri="{FF2B5EF4-FFF2-40B4-BE49-F238E27FC236}">
                <a16:creationId xmlns:a16="http://schemas.microsoft.com/office/drawing/2014/main" id="{7DA2D4E3-96C0-7ADD-60C9-D705D8D46062}"/>
              </a:ext>
            </a:extLst>
          </p:cNvPr>
          <p:cNvPicPr>
            <a:picLocks noChangeAspect="1"/>
          </p:cNvPicPr>
          <p:nvPr/>
        </p:nvPicPr>
        <p:blipFill>
          <a:blip r:embed="rId7"/>
          <a:stretch>
            <a:fillRect/>
          </a:stretch>
        </p:blipFill>
        <p:spPr>
          <a:xfrm>
            <a:off x="10219692" y="1394097"/>
            <a:ext cx="1638529" cy="2629267"/>
          </a:xfrm>
          <a:prstGeom prst="rect">
            <a:avLst/>
          </a:prstGeom>
        </p:spPr>
      </p:pic>
    </p:spTree>
    <p:extLst>
      <p:ext uri="{BB962C8B-B14F-4D97-AF65-F5344CB8AC3E}">
        <p14:creationId xmlns:p14="http://schemas.microsoft.com/office/powerpoint/2010/main" val="397680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553B8E70-C573-9CB3-8A1C-EE1DD8F7104E}"/>
              </a:ext>
            </a:extLst>
          </p:cNvPr>
          <p:cNvSpPr txBox="1"/>
          <p:nvPr/>
        </p:nvSpPr>
        <p:spPr>
          <a:xfrm>
            <a:off x="0" y="69414"/>
            <a:ext cx="12191999" cy="1754326"/>
          </a:xfrm>
          <a:prstGeom prst="rect">
            <a:avLst/>
          </a:prstGeom>
          <a:noFill/>
        </p:spPr>
        <p:txBody>
          <a:bodyPr wrap="square">
            <a:spAutoFit/>
          </a:bodyPr>
          <a:lstStyle/>
          <a:p>
            <a:r>
              <a:rPr lang="zh-TW" altLang="en-US" dirty="0"/>
              <a:t>📢2025.12.24 公告</a:t>
            </a:r>
          </a:p>
          <a:p>
            <a:r>
              <a:rPr lang="zh-TW" altLang="en-US" dirty="0"/>
              <a:t>因近日開始陸續會開始及服務惟品的全戶案件, 請所有技師注意, 即日起惟品全戶案件等同惟品案件, 技師服務須穿著灰(素)色POLO衫, 自我介紹與服務過程不得提到千山相關訊息, 並駕駛沒有千山LOGO的貨車, 避免引起不必要的客訴。未落實規範會提報大過</a:t>
            </a:r>
            <a:r>
              <a:rPr lang="en-US" altLang="zh-TW" dirty="0"/>
              <a:t>(</a:t>
            </a:r>
            <a:r>
              <a:rPr lang="zh-TW" altLang="en-US" dirty="0"/>
              <a:t>影響考核獎金</a:t>
            </a:r>
            <a:r>
              <a:rPr lang="en-US" altLang="zh-TW" dirty="0"/>
              <a:t>) </a:t>
            </a:r>
            <a:r>
              <a:rPr lang="zh-TW" altLang="en-US" dirty="0"/>
              <a:t>。</a:t>
            </a:r>
          </a:p>
          <a:p>
            <a:endParaRPr lang="zh-TW" altLang="en-US" dirty="0"/>
          </a:p>
          <a:p>
            <a:r>
              <a:rPr lang="zh-TW" altLang="en-US" dirty="0"/>
              <a:t>惟品全戶案件客戶代號一樣是W開頭, 機器料號也不同於千山料號, 舉例: 客代W000010681、安裝CWH-300-2。</a:t>
            </a:r>
          </a:p>
        </p:txBody>
      </p:sp>
    </p:spTree>
    <p:extLst>
      <p:ext uri="{BB962C8B-B14F-4D97-AF65-F5344CB8AC3E}">
        <p14:creationId xmlns:p14="http://schemas.microsoft.com/office/powerpoint/2010/main" val="425787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BE360-3A2B-B572-C1F8-7FE971924401}"/>
            </a:ext>
          </a:extLst>
        </p:cNvPr>
        <p:cNvGrpSpPr/>
        <p:nvPr/>
      </p:nvGrpSpPr>
      <p:grpSpPr>
        <a:xfrm>
          <a:off x="0" y="0"/>
          <a:ext cx="0" cy="0"/>
          <a:chOff x="0" y="0"/>
          <a:chExt cx="0" cy="0"/>
        </a:xfrm>
      </p:grpSpPr>
      <p:pic>
        <p:nvPicPr>
          <p:cNvPr id="5" name="圖片 4">
            <a:extLst>
              <a:ext uri="{FF2B5EF4-FFF2-40B4-BE49-F238E27FC236}">
                <a16:creationId xmlns:a16="http://schemas.microsoft.com/office/drawing/2014/main" id="{AB9109DC-0979-1465-3277-B73AFA54BCFE}"/>
              </a:ext>
            </a:extLst>
          </p:cNvPr>
          <p:cNvPicPr>
            <a:picLocks noChangeAspect="1"/>
          </p:cNvPicPr>
          <p:nvPr/>
        </p:nvPicPr>
        <p:blipFill>
          <a:blip r:embed="rId2"/>
          <a:srcRect l="12651" t="1966"/>
          <a:stretch>
            <a:fillRect/>
          </a:stretch>
        </p:blipFill>
        <p:spPr>
          <a:xfrm>
            <a:off x="9248994" y="3691473"/>
            <a:ext cx="2282331" cy="2679297"/>
          </a:xfrm>
          <a:prstGeom prst="rect">
            <a:avLst/>
          </a:prstGeom>
        </p:spPr>
      </p:pic>
      <p:sp>
        <p:nvSpPr>
          <p:cNvPr id="6" name="文字方塊 5">
            <a:extLst>
              <a:ext uri="{FF2B5EF4-FFF2-40B4-BE49-F238E27FC236}">
                <a16:creationId xmlns:a16="http://schemas.microsoft.com/office/drawing/2014/main" id="{7E9A41E6-EC6E-96EC-8B26-F98CE8EC85F4}"/>
              </a:ext>
            </a:extLst>
          </p:cNvPr>
          <p:cNvSpPr txBox="1"/>
          <p:nvPr/>
        </p:nvSpPr>
        <p:spPr>
          <a:xfrm>
            <a:off x="-1" y="0"/>
            <a:ext cx="12192001" cy="3139321"/>
          </a:xfrm>
          <a:prstGeom prst="rect">
            <a:avLst/>
          </a:prstGeom>
          <a:noFill/>
        </p:spPr>
        <p:txBody>
          <a:bodyPr wrap="square">
            <a:spAutoFit/>
          </a:bodyPr>
          <a:lstStyle/>
          <a:p>
            <a:r>
              <a:rPr lang="zh-TW" altLang="en-US" dirty="0">
                <a:latin typeface="+mn-ea"/>
              </a:rPr>
              <a:t>📢 </a:t>
            </a:r>
            <a:r>
              <a:rPr lang="en-US" altLang="zh-TW" dirty="0">
                <a:latin typeface="+mn-ea"/>
              </a:rPr>
              <a:t>2025/12/29 </a:t>
            </a:r>
            <a:r>
              <a:rPr lang="zh-TW" altLang="en-US" dirty="0">
                <a:latin typeface="+mn-ea"/>
              </a:rPr>
              <a:t>布達事項：</a:t>
            </a:r>
            <a:endParaRPr lang="en-US" altLang="zh-TW" dirty="0">
              <a:latin typeface="+mn-ea"/>
            </a:endParaRPr>
          </a:p>
          <a:p>
            <a:r>
              <a:rPr lang="zh-TW" altLang="en-US" dirty="0">
                <a:latin typeface="+mn-ea"/>
              </a:rPr>
              <a:t>再次重申，所有保養更換全戶濾淨濾心的技師，請隨身攜帶</a:t>
            </a:r>
            <a:r>
              <a:rPr lang="en-US" altLang="zh-TW" dirty="0">
                <a:latin typeface="+mn-ea"/>
              </a:rPr>
              <a:t>2</a:t>
            </a:r>
            <a:r>
              <a:rPr lang="zh-TW" altLang="en-US" dirty="0">
                <a:latin typeface="+mn-ea"/>
              </a:rPr>
              <a:t>顆 </a:t>
            </a:r>
            <a:r>
              <a:rPr lang="en-US" altLang="zh-TW" dirty="0">
                <a:latin typeface="+mn-ea"/>
              </a:rPr>
              <a:t>WH</a:t>
            </a:r>
            <a:r>
              <a:rPr lang="zh-TW" altLang="en-US" dirty="0">
                <a:latin typeface="+mn-ea"/>
              </a:rPr>
              <a:t>全戶濾淨系統排汙閥</a:t>
            </a:r>
            <a:r>
              <a:rPr lang="en-US" altLang="zh-TW" dirty="0">
                <a:latin typeface="+mn-ea"/>
              </a:rPr>
              <a:t>OPAXXX0230-0</a:t>
            </a:r>
            <a:r>
              <a:rPr lang="zh-TW" altLang="en-US" dirty="0">
                <a:latin typeface="+mn-ea"/>
              </a:rPr>
              <a:t>跟百潔菜瓜布</a:t>
            </a:r>
            <a:endParaRPr lang="en-US" altLang="zh-TW" dirty="0">
              <a:latin typeface="+mn-ea"/>
            </a:endParaRPr>
          </a:p>
          <a:p>
            <a:r>
              <a:rPr lang="zh-TW" altLang="en-US" dirty="0">
                <a:latin typeface="+mn-ea"/>
              </a:rPr>
              <a:t>只要發現排汙閥鏽蝕請進行</a:t>
            </a:r>
            <a:r>
              <a:rPr lang="zh-TW" altLang="en-US" dirty="0">
                <a:solidFill>
                  <a:srgbClr val="FF0000"/>
                </a:solidFill>
                <a:highlight>
                  <a:srgbClr val="FFFF00"/>
                </a:highlight>
                <a:latin typeface="+mn-ea"/>
              </a:rPr>
              <a:t>免費更換</a:t>
            </a:r>
            <a:endParaRPr lang="en-US" altLang="zh-TW" dirty="0">
              <a:solidFill>
                <a:srgbClr val="FF0000"/>
              </a:solidFill>
              <a:highlight>
                <a:srgbClr val="FFFF00"/>
              </a:highlight>
              <a:latin typeface="+mn-ea"/>
            </a:endParaRPr>
          </a:p>
          <a:p>
            <a:r>
              <a:rPr lang="zh-TW" altLang="en-US" dirty="0">
                <a:latin typeface="+mn-ea"/>
              </a:rPr>
              <a:t>因排汙閥鏽蝕導致不銹鋼蓋筒身內外有沾到，請使用百潔菜瓜布清潔桶身內外，</a:t>
            </a:r>
            <a:r>
              <a:rPr lang="zh-TW" altLang="en-US" dirty="0">
                <a:solidFill>
                  <a:srgbClr val="FF0000"/>
                </a:solidFill>
                <a:highlight>
                  <a:srgbClr val="FFFF00"/>
                </a:highlight>
                <a:latin typeface="+mn-ea"/>
              </a:rPr>
              <a:t>盡量不要在客戶面前處理，尤其是處理桶內，如客戶質疑可以告知這是過濾前的，過濾後可以將雜質檔在濾心前。</a:t>
            </a:r>
            <a:endParaRPr lang="en-US" altLang="zh-TW" dirty="0">
              <a:solidFill>
                <a:srgbClr val="FF0000"/>
              </a:solidFill>
              <a:highlight>
                <a:srgbClr val="FFFF00"/>
              </a:highlight>
              <a:latin typeface="+mn-ea"/>
            </a:endParaRPr>
          </a:p>
          <a:p>
            <a:endParaRPr lang="en-US" altLang="zh-TW" dirty="0">
              <a:solidFill>
                <a:srgbClr val="FF0000"/>
              </a:solidFill>
              <a:highlight>
                <a:srgbClr val="FFFF00"/>
              </a:highlight>
              <a:latin typeface="+mn-ea"/>
            </a:endParaRPr>
          </a:p>
          <a:p>
            <a:r>
              <a:rPr lang="zh-TW" altLang="en-US" dirty="0">
                <a:solidFill>
                  <a:srgbClr val="FF0000"/>
                </a:solidFill>
                <a:highlight>
                  <a:srgbClr val="FFFF00"/>
                </a:highlight>
                <a:latin typeface="+mn-ea"/>
              </a:rPr>
              <a:t>近期有技師發現不銹鋼底座有髒汙之情況</a:t>
            </a:r>
            <a:endParaRPr lang="en-US" altLang="zh-TW" dirty="0">
              <a:solidFill>
                <a:srgbClr val="FF0000"/>
              </a:solidFill>
              <a:highlight>
                <a:srgbClr val="FFFF00"/>
              </a:highlight>
              <a:latin typeface="+mn-ea"/>
            </a:endParaRPr>
          </a:p>
          <a:p>
            <a:r>
              <a:rPr lang="zh-TW" altLang="en-US" dirty="0">
                <a:latin typeface="+mn-ea"/>
              </a:rPr>
              <a:t>不銹鋼底座在精密鑄造過程中，蓋頭的蠟膜表面會黏上一些細沙。脫模後清理時，有時會有細沙殘留在表面。雖然清洗後看起來很乾淨，但放久了，這些細沙遇到空氣或水還是會出現髒污問題。這在精鑄工藝裡幾乎無法完全避免，如技師有發現可以使用百潔菜瓜布清潔不銹鋼底座。</a:t>
            </a:r>
            <a:endParaRPr lang="en-US" altLang="zh-TW" dirty="0">
              <a:latin typeface="+mn-ea"/>
            </a:endParaRPr>
          </a:p>
          <a:p>
            <a:endParaRPr lang="zh-TW" altLang="en-US" dirty="0">
              <a:highlight>
                <a:srgbClr val="FFFF00"/>
              </a:highlight>
              <a:latin typeface="+mn-ea"/>
            </a:endParaRPr>
          </a:p>
        </p:txBody>
      </p:sp>
      <p:pic>
        <p:nvPicPr>
          <p:cNvPr id="8" name="圖片 7">
            <a:extLst>
              <a:ext uri="{FF2B5EF4-FFF2-40B4-BE49-F238E27FC236}">
                <a16:creationId xmlns:a16="http://schemas.microsoft.com/office/drawing/2014/main" id="{C6B5BE3D-A7CB-F581-D21E-9587187B0233}"/>
              </a:ext>
            </a:extLst>
          </p:cNvPr>
          <p:cNvPicPr>
            <a:picLocks noChangeAspect="1"/>
          </p:cNvPicPr>
          <p:nvPr/>
        </p:nvPicPr>
        <p:blipFill>
          <a:blip r:embed="rId3"/>
          <a:srcRect t="4038"/>
          <a:stretch>
            <a:fillRect/>
          </a:stretch>
        </p:blipFill>
        <p:spPr>
          <a:xfrm rot="16411237">
            <a:off x="6041529" y="3848187"/>
            <a:ext cx="3317540" cy="1988299"/>
          </a:xfrm>
          <a:prstGeom prst="rect">
            <a:avLst/>
          </a:prstGeom>
        </p:spPr>
      </p:pic>
      <p:grpSp>
        <p:nvGrpSpPr>
          <p:cNvPr id="2" name="群組 1">
            <a:extLst>
              <a:ext uri="{FF2B5EF4-FFF2-40B4-BE49-F238E27FC236}">
                <a16:creationId xmlns:a16="http://schemas.microsoft.com/office/drawing/2014/main" id="{70A51049-0EAB-C9EF-6590-DA289B7B3EBE}"/>
              </a:ext>
            </a:extLst>
          </p:cNvPr>
          <p:cNvGrpSpPr>
            <a:grpSpLocks noChangeAspect="1"/>
          </p:cNvGrpSpPr>
          <p:nvPr/>
        </p:nvGrpSpPr>
        <p:grpSpPr>
          <a:xfrm>
            <a:off x="241181" y="3195444"/>
            <a:ext cx="2666952" cy="3252440"/>
            <a:chOff x="175486" y="1681018"/>
            <a:chExt cx="4101147" cy="5001491"/>
          </a:xfrm>
        </p:grpSpPr>
        <p:pic>
          <p:nvPicPr>
            <p:cNvPr id="10" name="圖片 9">
              <a:extLst>
                <a:ext uri="{FF2B5EF4-FFF2-40B4-BE49-F238E27FC236}">
                  <a16:creationId xmlns:a16="http://schemas.microsoft.com/office/drawing/2014/main" id="{9743585C-67E6-C2EF-92E3-6162644EFAE2}"/>
                </a:ext>
              </a:extLst>
            </p:cNvPr>
            <p:cNvPicPr>
              <a:picLocks noChangeAspect="1"/>
            </p:cNvPicPr>
            <p:nvPr/>
          </p:nvPicPr>
          <p:blipFill>
            <a:blip r:embed="rId4"/>
            <a:srcRect t="11307"/>
            <a:stretch>
              <a:fillRect/>
            </a:stretch>
          </p:blipFill>
          <p:spPr>
            <a:xfrm>
              <a:off x="175486" y="1681018"/>
              <a:ext cx="4101147" cy="5001491"/>
            </a:xfrm>
            <a:prstGeom prst="rect">
              <a:avLst/>
            </a:prstGeom>
          </p:spPr>
        </p:pic>
        <p:sp>
          <p:nvSpPr>
            <p:cNvPr id="11" name="橢圓 10">
              <a:extLst>
                <a:ext uri="{FF2B5EF4-FFF2-40B4-BE49-F238E27FC236}">
                  <a16:creationId xmlns:a16="http://schemas.microsoft.com/office/drawing/2014/main" id="{0FFA62C9-1365-EC60-C3D5-3DC96C8C9A69}"/>
                </a:ext>
              </a:extLst>
            </p:cNvPr>
            <p:cNvSpPr/>
            <p:nvPr/>
          </p:nvSpPr>
          <p:spPr>
            <a:xfrm>
              <a:off x="1514761" y="1754909"/>
              <a:ext cx="1422400" cy="230735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 name="圖片 3" descr="一張含有 圓形 的圖片&#10;&#10;AI 產生的內容可能不正確。">
            <a:extLst>
              <a:ext uri="{FF2B5EF4-FFF2-40B4-BE49-F238E27FC236}">
                <a16:creationId xmlns:a16="http://schemas.microsoft.com/office/drawing/2014/main" id="{0A0E3577-11BD-9B9C-06D9-02B2748A0C1F}"/>
              </a:ext>
            </a:extLst>
          </p:cNvPr>
          <p:cNvPicPr>
            <a:picLocks noChangeAspect="1"/>
          </p:cNvPicPr>
          <p:nvPr/>
        </p:nvPicPr>
        <p:blipFill>
          <a:blip r:embed="rId5"/>
          <a:stretch>
            <a:fillRect/>
          </a:stretch>
        </p:blipFill>
        <p:spPr>
          <a:xfrm>
            <a:off x="3109423" y="3195444"/>
            <a:ext cx="3042183" cy="3252441"/>
          </a:xfrm>
          <a:prstGeom prst="rect">
            <a:avLst/>
          </a:prstGeom>
        </p:spPr>
      </p:pic>
      <p:sp>
        <p:nvSpPr>
          <p:cNvPr id="9" name="文字方塊 8">
            <a:extLst>
              <a:ext uri="{FF2B5EF4-FFF2-40B4-BE49-F238E27FC236}">
                <a16:creationId xmlns:a16="http://schemas.microsoft.com/office/drawing/2014/main" id="{FC3A4596-D974-5CC5-6507-1E0737C187FE}"/>
              </a:ext>
            </a:extLst>
          </p:cNvPr>
          <p:cNvSpPr txBox="1"/>
          <p:nvPr/>
        </p:nvSpPr>
        <p:spPr>
          <a:xfrm>
            <a:off x="3541371" y="6488668"/>
            <a:ext cx="1809329" cy="369332"/>
          </a:xfrm>
          <a:prstGeom prst="rect">
            <a:avLst/>
          </a:prstGeom>
          <a:noFill/>
        </p:spPr>
        <p:txBody>
          <a:bodyPr wrap="square">
            <a:spAutoFit/>
          </a:bodyPr>
          <a:lstStyle/>
          <a:p>
            <a:r>
              <a:rPr lang="zh-TW" altLang="en-US" dirty="0">
                <a:latin typeface="+mn-ea"/>
              </a:rPr>
              <a:t>不銹鋼蓋筒身內</a:t>
            </a:r>
            <a:endParaRPr lang="zh-TW" altLang="en-US" dirty="0"/>
          </a:p>
        </p:txBody>
      </p:sp>
      <p:sp>
        <p:nvSpPr>
          <p:cNvPr id="12" name="橢圓 11">
            <a:extLst>
              <a:ext uri="{FF2B5EF4-FFF2-40B4-BE49-F238E27FC236}">
                <a16:creationId xmlns:a16="http://schemas.microsoft.com/office/drawing/2014/main" id="{79E35EDD-EE5A-893B-DEBA-EBD669DE6B94}"/>
              </a:ext>
            </a:extLst>
          </p:cNvPr>
          <p:cNvSpPr/>
          <p:nvPr/>
        </p:nvSpPr>
        <p:spPr>
          <a:xfrm>
            <a:off x="4086807" y="4441121"/>
            <a:ext cx="718458" cy="80243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3D2DF4EE-079D-9622-22BE-7372CE105D4E}"/>
              </a:ext>
            </a:extLst>
          </p:cNvPr>
          <p:cNvSpPr txBox="1"/>
          <p:nvPr/>
        </p:nvSpPr>
        <p:spPr>
          <a:xfrm>
            <a:off x="586677" y="6488668"/>
            <a:ext cx="1809329" cy="369332"/>
          </a:xfrm>
          <a:prstGeom prst="rect">
            <a:avLst/>
          </a:prstGeom>
          <a:noFill/>
        </p:spPr>
        <p:txBody>
          <a:bodyPr wrap="square">
            <a:spAutoFit/>
          </a:bodyPr>
          <a:lstStyle/>
          <a:p>
            <a:r>
              <a:rPr lang="zh-TW" altLang="en-US" dirty="0">
                <a:latin typeface="+mn-ea"/>
              </a:rPr>
              <a:t>不銹鋼蓋筒身外</a:t>
            </a:r>
            <a:endParaRPr lang="zh-TW" altLang="en-US" dirty="0"/>
          </a:p>
        </p:txBody>
      </p:sp>
    </p:spTree>
    <p:extLst>
      <p:ext uri="{BB962C8B-B14F-4D97-AF65-F5344CB8AC3E}">
        <p14:creationId xmlns:p14="http://schemas.microsoft.com/office/powerpoint/2010/main" val="2972912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室內, 工具, 人員, 銀 的圖片&#10;&#10;AI 產生的內容可能不正確。">
            <a:extLst>
              <a:ext uri="{FF2B5EF4-FFF2-40B4-BE49-F238E27FC236}">
                <a16:creationId xmlns:a16="http://schemas.microsoft.com/office/drawing/2014/main" id="{AA03C8B2-5F9B-779A-11FC-FE55B9548316}"/>
              </a:ext>
            </a:extLst>
          </p:cNvPr>
          <p:cNvPicPr>
            <a:picLocks noChangeAspect="1"/>
          </p:cNvPicPr>
          <p:nvPr/>
        </p:nvPicPr>
        <p:blipFill>
          <a:blip r:embed="rId2"/>
          <a:stretch>
            <a:fillRect/>
          </a:stretch>
        </p:blipFill>
        <p:spPr>
          <a:xfrm>
            <a:off x="350933" y="0"/>
            <a:ext cx="5394131" cy="6858000"/>
          </a:xfrm>
          <a:prstGeom prst="rect">
            <a:avLst/>
          </a:prstGeom>
        </p:spPr>
      </p:pic>
      <p:pic>
        <p:nvPicPr>
          <p:cNvPr id="7" name="圖片 6" descr="一張含有 鋼, 金屬, 管線, 銀 的圖片&#10;&#10;AI 產生的內容可能不正確。">
            <a:extLst>
              <a:ext uri="{FF2B5EF4-FFF2-40B4-BE49-F238E27FC236}">
                <a16:creationId xmlns:a16="http://schemas.microsoft.com/office/drawing/2014/main" id="{7042F54B-2AA6-634A-DD3C-17926A04A6ED}"/>
              </a:ext>
            </a:extLst>
          </p:cNvPr>
          <p:cNvPicPr>
            <a:picLocks noChangeAspect="1"/>
          </p:cNvPicPr>
          <p:nvPr/>
        </p:nvPicPr>
        <p:blipFill>
          <a:blip r:embed="rId3"/>
          <a:stretch>
            <a:fillRect/>
          </a:stretch>
        </p:blipFill>
        <p:spPr>
          <a:xfrm>
            <a:off x="6621294" y="0"/>
            <a:ext cx="5154705" cy="6858000"/>
          </a:xfrm>
          <a:prstGeom prst="rect">
            <a:avLst/>
          </a:prstGeom>
        </p:spPr>
      </p:pic>
      <p:sp>
        <p:nvSpPr>
          <p:cNvPr id="8" name="橢圓 7">
            <a:extLst>
              <a:ext uri="{FF2B5EF4-FFF2-40B4-BE49-F238E27FC236}">
                <a16:creationId xmlns:a16="http://schemas.microsoft.com/office/drawing/2014/main" id="{D9EDFC7A-F71B-6DDA-79CE-6B43691C0804}"/>
              </a:ext>
            </a:extLst>
          </p:cNvPr>
          <p:cNvSpPr/>
          <p:nvPr/>
        </p:nvSpPr>
        <p:spPr>
          <a:xfrm>
            <a:off x="1607127" y="1320800"/>
            <a:ext cx="2309091" cy="217978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ED4038EE-FB78-CDCA-8D6A-62030E465F31}"/>
              </a:ext>
            </a:extLst>
          </p:cNvPr>
          <p:cNvSpPr/>
          <p:nvPr/>
        </p:nvSpPr>
        <p:spPr>
          <a:xfrm>
            <a:off x="8197274" y="2424546"/>
            <a:ext cx="946727" cy="8636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EB2D61ED-3B23-8E88-D9CB-B58EEEF98DD2}"/>
              </a:ext>
            </a:extLst>
          </p:cNvPr>
          <p:cNvSpPr txBox="1"/>
          <p:nvPr/>
        </p:nvSpPr>
        <p:spPr>
          <a:xfrm>
            <a:off x="416001" y="3944219"/>
            <a:ext cx="5394131" cy="2308324"/>
          </a:xfrm>
          <a:prstGeom prst="rect">
            <a:avLst/>
          </a:prstGeom>
          <a:noFill/>
        </p:spPr>
        <p:txBody>
          <a:bodyPr wrap="square">
            <a:spAutoFit/>
          </a:bodyPr>
          <a:lstStyle/>
          <a:p>
            <a:endParaRPr lang="en-US" altLang="zh-TW" b="1" dirty="0">
              <a:solidFill>
                <a:schemeClr val="bg1"/>
              </a:solidFill>
              <a:latin typeface="+mn-ea"/>
            </a:endParaRPr>
          </a:p>
          <a:p>
            <a:r>
              <a:rPr lang="zh-TW" altLang="en-US" dirty="0">
                <a:solidFill>
                  <a:srgbClr val="FF0000"/>
                </a:solidFill>
                <a:highlight>
                  <a:srgbClr val="FFFF00"/>
                </a:highlight>
                <a:latin typeface="+mn-ea"/>
              </a:rPr>
              <a:t>近期有技師發現不銹鋼底座有髒汙之情況</a:t>
            </a:r>
            <a:endParaRPr lang="en-US" altLang="zh-TW" dirty="0">
              <a:solidFill>
                <a:srgbClr val="FF0000"/>
              </a:solidFill>
              <a:highlight>
                <a:srgbClr val="FFFF00"/>
              </a:highlight>
              <a:latin typeface="+mn-ea"/>
            </a:endParaRPr>
          </a:p>
          <a:p>
            <a:r>
              <a:rPr lang="zh-TW" altLang="en-US" b="1" dirty="0">
                <a:solidFill>
                  <a:schemeClr val="bg1"/>
                </a:solidFill>
                <a:latin typeface="+mn-ea"/>
              </a:rPr>
              <a:t>不銹鋼底座在精密鑄造過程中，蓋頭的蠟膜表面會黏上一些細沙。脫模後清理時，有時會有細沙殘留在表面。雖然清洗後看起來很乾淨，但放久了，這些細沙遇到空氣或水還是會出現髒污問題。這在精鑄工藝裡幾乎無法完全避免，如技師有發現可以使用百潔菜瓜布清潔不銹鋼底座。</a:t>
            </a:r>
            <a:endParaRPr lang="en-US" altLang="zh-TW" b="1" dirty="0">
              <a:solidFill>
                <a:schemeClr val="bg1"/>
              </a:solidFill>
              <a:latin typeface="+mn-ea"/>
            </a:endParaRPr>
          </a:p>
        </p:txBody>
      </p:sp>
    </p:spTree>
    <p:extLst>
      <p:ext uri="{BB962C8B-B14F-4D97-AF65-F5344CB8AC3E}">
        <p14:creationId xmlns:p14="http://schemas.microsoft.com/office/powerpoint/2010/main" val="1758514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BDF4E078-4C67-A2D1-D03F-AEC6D790A0CA}"/>
              </a:ext>
            </a:extLst>
          </p:cNvPr>
          <p:cNvSpPr txBox="1"/>
          <p:nvPr/>
        </p:nvSpPr>
        <p:spPr>
          <a:xfrm>
            <a:off x="-1" y="0"/>
            <a:ext cx="12192001" cy="6247864"/>
          </a:xfrm>
          <a:prstGeom prst="rect">
            <a:avLst/>
          </a:prstGeom>
          <a:noFill/>
        </p:spPr>
        <p:txBody>
          <a:bodyPr wrap="square">
            <a:spAutoFit/>
          </a:bodyPr>
          <a:lstStyle/>
          <a:p>
            <a:r>
              <a:rPr lang="zh-TW" altLang="en-US" sz="1600" dirty="0">
                <a:latin typeface="+mj-ea"/>
                <a:ea typeface="+mj-ea"/>
              </a:rPr>
              <a:t>📢 </a:t>
            </a:r>
            <a:r>
              <a:rPr lang="en-US" altLang="zh-TW" sz="1600" dirty="0">
                <a:latin typeface="+mj-ea"/>
                <a:ea typeface="+mj-ea"/>
              </a:rPr>
              <a:t>2026/1/16 </a:t>
            </a:r>
            <a:r>
              <a:rPr lang="zh-TW" altLang="en-US" sz="1600" dirty="0">
                <a:latin typeface="+mj-ea"/>
                <a:ea typeface="+mj-ea"/>
              </a:rPr>
              <a:t>布達事項：</a:t>
            </a:r>
            <a:endParaRPr lang="en-US" altLang="zh-TW" sz="1600" dirty="0">
              <a:latin typeface="+mj-ea"/>
              <a:ea typeface="+mj-ea"/>
            </a:endParaRPr>
          </a:p>
          <a:p>
            <a:r>
              <a:rPr lang="zh-TW" altLang="en-US" sz="1600" dirty="0">
                <a:latin typeface="+mj-ea"/>
                <a:ea typeface="+mj-ea"/>
              </a:rPr>
              <a:t>軟水機，外殼上出現了明顯的白色結晶物，這通常是鹽結晶（氯化鈉或氯化鉀）沉積造成的</a:t>
            </a:r>
            <a:r>
              <a:rPr lang="en-US" altLang="zh-TW" sz="1600" dirty="0">
                <a:latin typeface="+mj-ea"/>
                <a:ea typeface="+mj-ea"/>
              </a:rPr>
              <a:t>(</a:t>
            </a:r>
            <a:r>
              <a:rPr lang="zh-TW" altLang="en-US" sz="1600" dirty="0">
                <a:solidFill>
                  <a:srgbClr val="FF0000"/>
                </a:solidFill>
                <a:highlight>
                  <a:srgbClr val="FFFF00"/>
                </a:highlight>
                <a:latin typeface="+mj-ea"/>
                <a:ea typeface="+mj-ea"/>
              </a:rPr>
              <a:t>非機器異常</a:t>
            </a:r>
            <a:r>
              <a:rPr lang="en-US" altLang="zh-TW" sz="1600" dirty="0">
                <a:latin typeface="+mj-ea"/>
                <a:ea typeface="+mj-ea"/>
              </a:rPr>
              <a:t>)</a:t>
            </a:r>
            <a:r>
              <a:rPr lang="zh-TW" altLang="en-US" sz="1600" dirty="0">
                <a:latin typeface="+mj-ea"/>
                <a:ea typeface="+mj-ea"/>
              </a:rPr>
              <a:t>。</a:t>
            </a:r>
            <a:endParaRPr lang="en-US" altLang="zh-TW" sz="1600" dirty="0">
              <a:latin typeface="+mj-ea"/>
              <a:ea typeface="+mj-ea"/>
            </a:endParaRPr>
          </a:p>
          <a:p>
            <a:r>
              <a:rPr lang="zh-TW" altLang="en-US" sz="1600" dirty="0">
                <a:latin typeface="+mj-ea"/>
                <a:ea typeface="+mj-ea"/>
              </a:rPr>
              <a:t>軟水機會出現鹽結晶的原因可能包括：</a:t>
            </a:r>
            <a:endParaRPr lang="en-US" altLang="zh-TW" sz="1600" dirty="0">
              <a:latin typeface="+mj-ea"/>
              <a:ea typeface="+mj-ea"/>
            </a:endParaRPr>
          </a:p>
          <a:p>
            <a:r>
              <a:rPr lang="en-US" altLang="zh-TW" sz="1600" dirty="0">
                <a:latin typeface="+mj-ea"/>
                <a:ea typeface="+mj-ea"/>
              </a:rPr>
              <a:t>1.</a:t>
            </a:r>
            <a:r>
              <a:rPr lang="zh-TW" altLang="en-US" sz="1600" dirty="0">
                <a:latin typeface="+mj-ea"/>
                <a:ea typeface="+mj-ea"/>
              </a:rPr>
              <a:t>主要原因鹽水溢出或滲漏再生過程中，鹽水（鹽溶液）可能過量加水而溢出，導致外殼表面殘留鹽分，隨著水分蒸發形成結晶。</a:t>
            </a:r>
            <a:endParaRPr lang="en-US" altLang="zh-TW" sz="1600" dirty="0">
              <a:latin typeface="+mj-ea"/>
              <a:ea typeface="+mj-ea"/>
            </a:endParaRPr>
          </a:p>
          <a:p>
            <a:endParaRPr lang="en-US" altLang="zh-TW" sz="1600" dirty="0">
              <a:latin typeface="+mj-ea"/>
              <a:ea typeface="+mj-ea"/>
            </a:endParaRPr>
          </a:p>
          <a:p>
            <a:r>
              <a:rPr lang="en-US" altLang="zh-TW" sz="1600" dirty="0">
                <a:latin typeface="+mj-ea"/>
                <a:ea typeface="+mj-ea"/>
              </a:rPr>
              <a:t>2.</a:t>
            </a:r>
            <a:r>
              <a:rPr lang="zh-TW" altLang="en-US" sz="1600" dirty="0">
                <a:latin typeface="+mj-ea"/>
                <a:ea typeface="+mj-ea"/>
              </a:rPr>
              <a:t>當環境濕度過高時，軟水機如果放在潮濕的地方，空氣中的水分會讓鹽顆粒表面吸水並開始溶解。溶解後的鹽水會慢慢蒸發，剩下的鹽分會重新結晶，附著在軟水機外殼或周圍表面，形成白色結晶層。這個過程就像海邊潮濕環境下，鹽分容易在物體表面殘留一樣。</a:t>
            </a:r>
            <a:endParaRPr lang="en-US" altLang="zh-TW" sz="1600" dirty="0">
              <a:latin typeface="+mj-ea"/>
              <a:ea typeface="+mj-ea"/>
            </a:endParaRPr>
          </a:p>
          <a:p>
            <a:endParaRPr lang="en-US" altLang="zh-TW" sz="1600" dirty="0">
              <a:latin typeface="+mj-ea"/>
              <a:ea typeface="+mj-ea"/>
            </a:endParaRPr>
          </a:p>
          <a:p>
            <a:r>
              <a:rPr lang="zh-TW" altLang="en-US" sz="1600" dirty="0">
                <a:latin typeface="+mj-ea"/>
                <a:ea typeface="+mj-ea"/>
              </a:rPr>
              <a:t>環境潮濕 → 鹽吸水 → 溶解 → 蒸發 → 鹽結晶附著在外殼。</a:t>
            </a:r>
            <a:endParaRPr lang="en-US" altLang="zh-TW" sz="1600" dirty="0">
              <a:latin typeface="+mj-ea"/>
              <a:ea typeface="+mj-ea"/>
            </a:endParaRPr>
          </a:p>
          <a:p>
            <a:r>
              <a:rPr lang="zh-TW" altLang="en-US" sz="1600" dirty="0">
                <a:latin typeface="+mj-ea"/>
                <a:ea typeface="+mj-ea"/>
              </a:rPr>
              <a:t>高濕度 → 空氣水分接觸鹽顆粒鹽溶解 → 形成鹽水鹽水蒸發 → 水分消失鹽結晶附著 → 外殼表面出現白色結晶</a:t>
            </a:r>
            <a:endParaRPr lang="en-US" altLang="zh-TW" sz="1600" dirty="0">
              <a:latin typeface="+mj-ea"/>
              <a:ea typeface="+mj-ea"/>
            </a:endParaRPr>
          </a:p>
          <a:p>
            <a:endParaRPr lang="en-US" altLang="zh-TW" sz="1600" dirty="0">
              <a:latin typeface="+mj-ea"/>
              <a:ea typeface="+mj-ea"/>
            </a:endParaRPr>
          </a:p>
          <a:p>
            <a:r>
              <a:rPr lang="en-US" altLang="zh-TW" sz="1600" dirty="0">
                <a:latin typeface="+mj-ea"/>
                <a:ea typeface="+mj-ea"/>
              </a:rPr>
              <a:t>3.</a:t>
            </a:r>
            <a:r>
              <a:rPr lang="zh-TW" altLang="en-US" sz="1600" dirty="0">
                <a:latin typeface="+mj-ea"/>
                <a:ea typeface="+mj-ea"/>
              </a:rPr>
              <a:t>鹽橋或鹽泥問題鹽槽內部形成鹽橋（鹽塊懸空）或鹽泥，導致鹽水濃度異常，可能影響再生過程並造成溢鹽。</a:t>
            </a:r>
            <a:endParaRPr lang="en-US" altLang="zh-TW" sz="1600" dirty="0">
              <a:latin typeface="+mj-ea"/>
              <a:ea typeface="+mj-ea"/>
            </a:endParaRPr>
          </a:p>
          <a:p>
            <a:endParaRPr lang="en-US" altLang="zh-TW" sz="1600" dirty="0">
              <a:latin typeface="+mj-ea"/>
              <a:ea typeface="+mj-ea"/>
            </a:endParaRPr>
          </a:p>
          <a:p>
            <a:r>
              <a:rPr lang="zh-TW" altLang="en-US" sz="1600" dirty="0">
                <a:latin typeface="+mj-ea"/>
                <a:ea typeface="+mj-ea"/>
              </a:rPr>
              <a:t>鹽橋</a:t>
            </a:r>
            <a:r>
              <a:rPr lang="en-US" altLang="zh-TW" sz="1600" dirty="0">
                <a:latin typeface="+mj-ea"/>
                <a:ea typeface="+mj-ea"/>
              </a:rPr>
              <a:t>:</a:t>
            </a:r>
            <a:r>
              <a:rPr lang="zh-TW" altLang="en-US" sz="1600" dirty="0">
                <a:latin typeface="+mj-ea"/>
                <a:ea typeface="+mj-ea"/>
              </a:rPr>
              <a:t>鹽顆粒因潮濕或壓力結塊，形成一個懸空的硬塊，底部沒有鹽接觸水。</a:t>
            </a:r>
            <a:endParaRPr lang="en-US" altLang="zh-TW" sz="1600" dirty="0">
              <a:latin typeface="+mj-ea"/>
              <a:ea typeface="+mj-ea"/>
            </a:endParaRPr>
          </a:p>
          <a:p>
            <a:r>
              <a:rPr lang="zh-TW" altLang="en-US" sz="1600" dirty="0">
                <a:latin typeface="+mj-ea"/>
                <a:ea typeface="+mj-ea"/>
              </a:rPr>
              <a:t>結果是鹽水濃度過低，軟水機再生時鹽水不足，影響軟化效果</a:t>
            </a:r>
            <a:endParaRPr lang="en-US" altLang="zh-TW" sz="1600" dirty="0">
              <a:latin typeface="+mj-ea"/>
              <a:ea typeface="+mj-ea"/>
            </a:endParaRPr>
          </a:p>
          <a:p>
            <a:endParaRPr lang="en-US" altLang="zh-TW" sz="1600" dirty="0">
              <a:latin typeface="+mj-ea"/>
              <a:ea typeface="+mj-ea"/>
            </a:endParaRPr>
          </a:p>
          <a:p>
            <a:r>
              <a:rPr lang="zh-TW" altLang="en-US" sz="1600" dirty="0">
                <a:latin typeface="+mj-ea"/>
                <a:ea typeface="+mj-ea"/>
              </a:rPr>
              <a:t>鹽泥</a:t>
            </a:r>
            <a:r>
              <a:rPr lang="en-US" altLang="zh-TW" sz="1600" dirty="0">
                <a:latin typeface="+mj-ea"/>
                <a:ea typeface="+mj-ea"/>
              </a:rPr>
              <a:t>:</a:t>
            </a:r>
            <a:r>
              <a:rPr lang="zh-TW" altLang="en-US" sz="1600" dirty="0">
                <a:latin typeface="+mj-ea"/>
                <a:ea typeface="+mj-ea"/>
              </a:rPr>
              <a:t>鹽顆粒溶解後再結晶，形成泥狀或硬塊，堆積在槽底，阻塞水流。</a:t>
            </a:r>
            <a:endParaRPr lang="en-US" altLang="zh-TW" sz="1600" dirty="0">
              <a:latin typeface="+mj-ea"/>
              <a:ea typeface="+mj-ea"/>
            </a:endParaRPr>
          </a:p>
          <a:p>
            <a:r>
              <a:rPr lang="zh-TW" altLang="en-US" sz="1600" dirty="0">
                <a:latin typeface="+mj-ea"/>
                <a:ea typeface="+mj-ea"/>
              </a:rPr>
              <a:t>這會導致鹽水濃度異常，甚至造成鹽水溢出或再生失敗。</a:t>
            </a:r>
            <a:endParaRPr lang="en-US" altLang="zh-TW" sz="1600" dirty="0">
              <a:latin typeface="+mj-ea"/>
              <a:ea typeface="+mj-ea"/>
            </a:endParaRPr>
          </a:p>
          <a:p>
            <a:endParaRPr lang="en-US" altLang="zh-TW" sz="1600" dirty="0">
              <a:latin typeface="+mj-ea"/>
              <a:ea typeface="+mj-ea"/>
            </a:endParaRPr>
          </a:p>
          <a:p>
            <a:r>
              <a:rPr lang="zh-TW" altLang="en-US" sz="1600" dirty="0">
                <a:latin typeface="+mj-ea"/>
                <a:ea typeface="+mj-ea"/>
              </a:rPr>
              <a:t>鹽橋 → 鹽塊懸空 → 鹽水不足 → 軟水效果差鹽泥 → 鹽結晶沉積 → 水流阻塞 → 溢鹽或再生異常</a:t>
            </a:r>
            <a:endParaRPr lang="en-US" altLang="zh-TW" sz="1600" dirty="0">
              <a:latin typeface="+mj-ea"/>
              <a:ea typeface="+mj-ea"/>
            </a:endParaRPr>
          </a:p>
          <a:p>
            <a:endParaRPr lang="en-US" altLang="zh-TW" sz="1600" dirty="0">
              <a:latin typeface="+mj-ea"/>
              <a:ea typeface="+mj-ea"/>
            </a:endParaRPr>
          </a:p>
          <a:p>
            <a:r>
              <a:rPr lang="zh-TW" altLang="en-US" sz="1600" dirty="0">
                <a:latin typeface="+mj-ea"/>
                <a:ea typeface="+mj-ea"/>
              </a:rPr>
              <a:t>預防方法</a:t>
            </a:r>
            <a:endParaRPr lang="en-US" altLang="zh-TW" sz="1600" dirty="0">
              <a:latin typeface="+mj-ea"/>
              <a:ea typeface="+mj-ea"/>
            </a:endParaRPr>
          </a:p>
          <a:p>
            <a:r>
              <a:rPr lang="zh-TW" altLang="en-US" sz="1600" dirty="0">
                <a:latin typeface="+mj-ea"/>
                <a:ea typeface="+mj-ea"/>
              </a:rPr>
              <a:t>✅ </a:t>
            </a:r>
            <a:r>
              <a:rPr lang="zh-TW" altLang="en-US" sz="1600" dirty="0">
                <a:highlight>
                  <a:srgbClr val="FFFF00"/>
                </a:highlight>
                <a:latin typeface="+mj-ea"/>
                <a:ea typeface="+mj-ea"/>
              </a:rPr>
              <a:t>加完鹽碇後使用乾抹布擦拭軟水機表面，減少機器表面濕氣</a:t>
            </a:r>
            <a:r>
              <a:rPr lang="en-US" altLang="zh-TW" sz="1600" dirty="0">
                <a:highlight>
                  <a:srgbClr val="FFFF00"/>
                </a:highlight>
                <a:latin typeface="+mj-ea"/>
                <a:ea typeface="+mj-ea"/>
              </a:rPr>
              <a:t>(</a:t>
            </a:r>
            <a:r>
              <a:rPr lang="zh-TW" altLang="en-US" sz="1600" dirty="0">
                <a:highlight>
                  <a:srgbClr val="FFFF00"/>
                </a:highlight>
                <a:latin typeface="+mj-ea"/>
                <a:ea typeface="+mj-ea"/>
              </a:rPr>
              <a:t>請技師安裝後跟客戶說明一下</a:t>
            </a:r>
            <a:r>
              <a:rPr lang="en-US" altLang="zh-TW" sz="1600" dirty="0">
                <a:highlight>
                  <a:srgbClr val="FFFF00"/>
                </a:highlight>
                <a:latin typeface="+mj-ea"/>
                <a:ea typeface="+mj-ea"/>
              </a:rPr>
              <a:t>)</a:t>
            </a:r>
          </a:p>
          <a:p>
            <a:r>
              <a:rPr lang="zh-TW" altLang="en-US" sz="1600" dirty="0">
                <a:latin typeface="+mj-ea"/>
                <a:ea typeface="+mj-ea"/>
              </a:rPr>
              <a:t>✅ 保持環境通風，降低濕度</a:t>
            </a:r>
            <a:endParaRPr lang="en-US" altLang="zh-TW" sz="1600" dirty="0">
              <a:latin typeface="+mj-ea"/>
              <a:ea typeface="+mj-ea"/>
            </a:endParaRPr>
          </a:p>
          <a:p>
            <a:r>
              <a:rPr lang="zh-TW" altLang="en-US" sz="1600" dirty="0">
                <a:latin typeface="+mj-ea"/>
                <a:ea typeface="+mj-ea"/>
              </a:rPr>
              <a:t>✅ 定期清理鹽槽，避免鹽橋與鹽泥</a:t>
            </a:r>
          </a:p>
        </p:txBody>
      </p:sp>
      <p:pic>
        <p:nvPicPr>
          <p:cNvPr id="5" name="圖片 4" descr="一張含有 室內, 家用電器, 牆, 廁所 的圖片&#10;&#10;AI 產生的內容可能不正確。">
            <a:extLst>
              <a:ext uri="{FF2B5EF4-FFF2-40B4-BE49-F238E27FC236}">
                <a16:creationId xmlns:a16="http://schemas.microsoft.com/office/drawing/2014/main" id="{6FBC2D69-4C05-BB61-2DC1-AF96285E8BB3}"/>
              </a:ext>
            </a:extLst>
          </p:cNvPr>
          <p:cNvPicPr>
            <a:picLocks noChangeAspect="1"/>
          </p:cNvPicPr>
          <p:nvPr/>
        </p:nvPicPr>
        <p:blipFill>
          <a:blip r:embed="rId2"/>
          <a:stretch>
            <a:fillRect/>
          </a:stretch>
        </p:blipFill>
        <p:spPr>
          <a:xfrm>
            <a:off x="9941106" y="3756478"/>
            <a:ext cx="2250893" cy="3101522"/>
          </a:xfrm>
          <a:prstGeom prst="rect">
            <a:avLst/>
          </a:prstGeom>
        </p:spPr>
      </p:pic>
      <p:pic>
        <p:nvPicPr>
          <p:cNvPr id="10" name="圖片 9" descr="一張含有 圖解, 設計 的圖片&#10;&#10;AI 產生的內容可能不正確。">
            <a:extLst>
              <a:ext uri="{FF2B5EF4-FFF2-40B4-BE49-F238E27FC236}">
                <a16:creationId xmlns:a16="http://schemas.microsoft.com/office/drawing/2014/main" id="{A46D23FD-895D-BE8D-3574-AC22A5C0E3C9}"/>
              </a:ext>
            </a:extLst>
          </p:cNvPr>
          <p:cNvPicPr>
            <a:picLocks noChangeAspect="1"/>
          </p:cNvPicPr>
          <p:nvPr/>
        </p:nvPicPr>
        <p:blipFill>
          <a:blip r:embed="rId3"/>
          <a:stretch>
            <a:fillRect/>
          </a:stretch>
        </p:blipFill>
        <p:spPr>
          <a:xfrm>
            <a:off x="10217330" y="1855838"/>
            <a:ext cx="1698444" cy="1900640"/>
          </a:xfrm>
          <a:prstGeom prst="rect">
            <a:avLst/>
          </a:prstGeom>
        </p:spPr>
      </p:pic>
    </p:spTree>
    <p:extLst>
      <p:ext uri="{BB962C8B-B14F-4D97-AF65-F5344CB8AC3E}">
        <p14:creationId xmlns:p14="http://schemas.microsoft.com/office/powerpoint/2010/main" val="4092267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9F5D84E-39DB-305C-B366-F119F0F0A46D}"/>
              </a:ext>
            </a:extLst>
          </p:cNvPr>
          <p:cNvPicPr>
            <a:picLocks noChangeAspect="1"/>
          </p:cNvPicPr>
          <p:nvPr/>
        </p:nvPicPr>
        <p:blipFill>
          <a:blip r:embed="rId2"/>
          <a:stretch>
            <a:fillRect/>
          </a:stretch>
        </p:blipFill>
        <p:spPr>
          <a:xfrm>
            <a:off x="1094337" y="647277"/>
            <a:ext cx="2448267" cy="2029108"/>
          </a:xfrm>
          <a:prstGeom prst="rect">
            <a:avLst/>
          </a:prstGeom>
        </p:spPr>
      </p:pic>
      <p:pic>
        <p:nvPicPr>
          <p:cNvPr id="5" name="圖片 4">
            <a:extLst>
              <a:ext uri="{FF2B5EF4-FFF2-40B4-BE49-F238E27FC236}">
                <a16:creationId xmlns:a16="http://schemas.microsoft.com/office/drawing/2014/main" id="{9BFF00DF-4671-7C02-775A-9A5C437D4D24}"/>
              </a:ext>
            </a:extLst>
          </p:cNvPr>
          <p:cNvPicPr>
            <a:picLocks noChangeAspect="1"/>
          </p:cNvPicPr>
          <p:nvPr/>
        </p:nvPicPr>
        <p:blipFill>
          <a:blip r:embed="rId3"/>
          <a:stretch>
            <a:fillRect/>
          </a:stretch>
        </p:blipFill>
        <p:spPr>
          <a:xfrm>
            <a:off x="6821105" y="647277"/>
            <a:ext cx="2423804" cy="2104811"/>
          </a:xfrm>
          <a:prstGeom prst="rect">
            <a:avLst/>
          </a:prstGeom>
        </p:spPr>
      </p:pic>
      <p:sp>
        <p:nvSpPr>
          <p:cNvPr id="8" name="文字方塊 7">
            <a:extLst>
              <a:ext uri="{FF2B5EF4-FFF2-40B4-BE49-F238E27FC236}">
                <a16:creationId xmlns:a16="http://schemas.microsoft.com/office/drawing/2014/main" id="{5FCBF41E-D960-E14A-0A4E-AAFD5415DA05}"/>
              </a:ext>
            </a:extLst>
          </p:cNvPr>
          <p:cNvSpPr txBox="1"/>
          <p:nvPr/>
        </p:nvSpPr>
        <p:spPr>
          <a:xfrm>
            <a:off x="124486" y="42794"/>
            <a:ext cx="12067514" cy="369332"/>
          </a:xfrm>
          <a:prstGeom prst="rect">
            <a:avLst/>
          </a:prstGeom>
          <a:noFill/>
        </p:spPr>
        <p:txBody>
          <a:bodyPr wrap="square">
            <a:spAutoFit/>
          </a:bodyPr>
          <a:lstStyle/>
          <a:p>
            <a:r>
              <a:rPr lang="zh-TW" altLang="en-US" dirty="0"/>
              <a:t>惟品廚下裝水源一律使用三分進水球閥(一體式)WACVAL0016-1，嚴禁串接4分3通+3分球閥，避免漏水</a:t>
            </a:r>
          </a:p>
        </p:txBody>
      </p:sp>
      <p:sp>
        <p:nvSpPr>
          <p:cNvPr id="13" name="文字方塊 12">
            <a:extLst>
              <a:ext uri="{FF2B5EF4-FFF2-40B4-BE49-F238E27FC236}">
                <a16:creationId xmlns:a16="http://schemas.microsoft.com/office/drawing/2014/main" id="{1C722942-E608-6803-7A30-0D822F7CB3C8}"/>
              </a:ext>
            </a:extLst>
          </p:cNvPr>
          <p:cNvSpPr txBox="1"/>
          <p:nvPr/>
        </p:nvSpPr>
        <p:spPr>
          <a:xfrm>
            <a:off x="1626605" y="2511004"/>
            <a:ext cx="2040049" cy="1200329"/>
          </a:xfrm>
          <a:prstGeom prst="rect">
            <a:avLst/>
          </a:prstGeom>
          <a:noFill/>
        </p:spPr>
        <p:txBody>
          <a:bodyPr wrap="square">
            <a:spAutoFit/>
          </a:bodyPr>
          <a:lstStyle/>
          <a:p>
            <a:r>
              <a:rPr lang="en-US" altLang="zh-TW" sz="7200" dirty="0">
                <a:solidFill>
                  <a:schemeClr val="tx2">
                    <a:lumMod val="50000"/>
                    <a:lumOff val="50000"/>
                  </a:schemeClr>
                </a:solidFill>
              </a:rPr>
              <a:t>OK</a:t>
            </a:r>
            <a:endParaRPr lang="zh-TW" altLang="en-US" sz="7200" dirty="0">
              <a:solidFill>
                <a:schemeClr val="tx2">
                  <a:lumMod val="50000"/>
                  <a:lumOff val="50000"/>
                </a:schemeClr>
              </a:solidFill>
            </a:endParaRPr>
          </a:p>
        </p:txBody>
      </p:sp>
      <p:sp>
        <p:nvSpPr>
          <p:cNvPr id="14" name="文字方塊 13">
            <a:extLst>
              <a:ext uri="{FF2B5EF4-FFF2-40B4-BE49-F238E27FC236}">
                <a16:creationId xmlns:a16="http://schemas.microsoft.com/office/drawing/2014/main" id="{51B2F55E-12CD-E143-E67B-505EA87EC7BD}"/>
              </a:ext>
            </a:extLst>
          </p:cNvPr>
          <p:cNvSpPr txBox="1"/>
          <p:nvPr/>
        </p:nvSpPr>
        <p:spPr>
          <a:xfrm>
            <a:off x="7319726" y="2561884"/>
            <a:ext cx="2040049" cy="1200329"/>
          </a:xfrm>
          <a:prstGeom prst="rect">
            <a:avLst/>
          </a:prstGeom>
          <a:noFill/>
        </p:spPr>
        <p:txBody>
          <a:bodyPr wrap="square">
            <a:spAutoFit/>
          </a:bodyPr>
          <a:lstStyle/>
          <a:p>
            <a:r>
              <a:rPr lang="en-US" altLang="zh-TW" sz="7200" dirty="0">
                <a:solidFill>
                  <a:srgbClr val="FF0000"/>
                </a:solidFill>
              </a:rPr>
              <a:t>NG</a:t>
            </a:r>
            <a:endParaRPr lang="zh-TW" altLang="en-US" sz="7200" dirty="0">
              <a:solidFill>
                <a:srgbClr val="FF0000"/>
              </a:solidFill>
            </a:endParaRPr>
          </a:p>
        </p:txBody>
      </p:sp>
      <p:sp>
        <p:nvSpPr>
          <p:cNvPr id="15" name="文字方塊 14">
            <a:extLst>
              <a:ext uri="{FF2B5EF4-FFF2-40B4-BE49-F238E27FC236}">
                <a16:creationId xmlns:a16="http://schemas.microsoft.com/office/drawing/2014/main" id="{DE532696-1C31-C0ED-6370-E238EB362FDD}"/>
              </a:ext>
            </a:extLst>
          </p:cNvPr>
          <p:cNvSpPr txBox="1"/>
          <p:nvPr/>
        </p:nvSpPr>
        <p:spPr>
          <a:xfrm>
            <a:off x="236145" y="3620300"/>
            <a:ext cx="11319094" cy="2031325"/>
          </a:xfrm>
          <a:prstGeom prst="rect">
            <a:avLst/>
          </a:prstGeom>
          <a:noFill/>
        </p:spPr>
        <p:txBody>
          <a:bodyPr wrap="square">
            <a:spAutoFit/>
          </a:bodyPr>
          <a:lstStyle/>
          <a:p>
            <a:r>
              <a:rPr lang="zh-TW" altLang="en-US" dirty="0"/>
              <a:t>千山廚下裝水源一律使用三分進水球閥(一體式)WACVAL0016-1</a:t>
            </a:r>
            <a:br>
              <a:rPr lang="en-US" altLang="zh-TW" dirty="0"/>
            </a:br>
            <a:r>
              <a:rPr lang="zh-TW" altLang="en-US" dirty="0"/>
              <a:t>千山飲水機裝水源一律使用二分進水球閥(一體式) </a:t>
            </a:r>
            <a:r>
              <a:rPr lang="en-US" altLang="zh-TW" dirty="0"/>
              <a:t>WACVAL0015-1</a:t>
            </a:r>
          </a:p>
          <a:p>
            <a:r>
              <a:rPr lang="zh-TW" altLang="en-US" dirty="0"/>
              <a:t>除非客戶家水源從牆壁出來的，再使用六分六角或四分六角加球閥</a:t>
            </a:r>
            <a:endParaRPr lang="en-US" altLang="zh-TW" dirty="0"/>
          </a:p>
          <a:p>
            <a:r>
              <a:rPr lang="zh-TW" altLang="en-US" dirty="0"/>
              <a:t>能使用一體式的球閥一律優先使用</a:t>
            </a:r>
            <a:endParaRPr lang="en-US" altLang="zh-TW" dirty="0"/>
          </a:p>
          <a:p>
            <a:endParaRPr lang="en-US" altLang="zh-TW" dirty="0"/>
          </a:p>
          <a:p>
            <a:r>
              <a:rPr lang="zh-TW" altLang="en-US" dirty="0"/>
              <a:t>嚴禁使用非公司提供的料件進行安裝，如有造成客訴一律究責店長技師等相關人員</a:t>
            </a:r>
            <a:endParaRPr lang="en-US" altLang="zh-TW" dirty="0"/>
          </a:p>
          <a:p>
            <a:endParaRPr lang="zh-TW" altLang="en-US" dirty="0"/>
          </a:p>
        </p:txBody>
      </p:sp>
    </p:spTree>
    <p:extLst>
      <p:ext uri="{BB962C8B-B14F-4D97-AF65-F5344CB8AC3E}">
        <p14:creationId xmlns:p14="http://schemas.microsoft.com/office/powerpoint/2010/main" val="397073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B10A067A-5406-5C64-CBC6-191BB5E765A1}"/>
              </a:ext>
            </a:extLst>
          </p:cNvPr>
          <p:cNvPicPr>
            <a:picLocks noChangeAspect="1"/>
          </p:cNvPicPr>
          <p:nvPr/>
        </p:nvPicPr>
        <p:blipFill>
          <a:blip r:embed="rId2"/>
          <a:stretch>
            <a:fillRect/>
          </a:stretch>
        </p:blipFill>
        <p:spPr>
          <a:xfrm rot="16200000">
            <a:off x="3345564" y="-1882366"/>
            <a:ext cx="5500872" cy="11835812"/>
          </a:xfrm>
          <a:prstGeom prst="rect">
            <a:avLst/>
          </a:prstGeom>
        </p:spPr>
      </p:pic>
      <p:sp>
        <p:nvSpPr>
          <p:cNvPr id="5" name="文字方塊 4">
            <a:extLst>
              <a:ext uri="{FF2B5EF4-FFF2-40B4-BE49-F238E27FC236}">
                <a16:creationId xmlns:a16="http://schemas.microsoft.com/office/drawing/2014/main" id="{AF957B63-3B5A-4B68-42A1-A53F24FC7FFB}"/>
              </a:ext>
            </a:extLst>
          </p:cNvPr>
          <p:cNvSpPr txBox="1"/>
          <p:nvPr/>
        </p:nvSpPr>
        <p:spPr>
          <a:xfrm>
            <a:off x="178093" y="1920895"/>
            <a:ext cx="3381375" cy="1323439"/>
          </a:xfrm>
          <a:prstGeom prst="rect">
            <a:avLst/>
          </a:prstGeom>
          <a:noFill/>
        </p:spPr>
        <p:txBody>
          <a:bodyPr wrap="square">
            <a:spAutoFit/>
          </a:bodyPr>
          <a:lstStyle/>
          <a:p>
            <a:r>
              <a:rPr lang="zh-TW" altLang="en-US" sz="2000" dirty="0">
                <a:latin typeface="+mj-ea"/>
                <a:ea typeface="+mj-ea"/>
              </a:rPr>
              <a:t>品號:RUBXXX0061-0</a:t>
            </a:r>
            <a:endParaRPr lang="en-US" altLang="zh-TW" sz="2000" dirty="0">
              <a:latin typeface="+mj-ea"/>
              <a:ea typeface="+mj-ea"/>
            </a:endParaRPr>
          </a:p>
          <a:p>
            <a:r>
              <a:rPr lang="zh-TW" altLang="en-US" sz="2000" dirty="0">
                <a:latin typeface="+mj-ea"/>
                <a:ea typeface="+mj-ea"/>
              </a:rPr>
              <a:t>品名: 黑色橡膠墊圈 規格: OD:24mm ID:16mm T:2mm, 隔艙式快接用</a:t>
            </a:r>
          </a:p>
        </p:txBody>
      </p:sp>
      <p:sp>
        <p:nvSpPr>
          <p:cNvPr id="9" name="文字方塊 8">
            <a:extLst>
              <a:ext uri="{FF2B5EF4-FFF2-40B4-BE49-F238E27FC236}">
                <a16:creationId xmlns:a16="http://schemas.microsoft.com/office/drawing/2014/main" id="{DE60AFD9-89D3-B4D8-AE36-38144A431B2C}"/>
              </a:ext>
            </a:extLst>
          </p:cNvPr>
          <p:cNvSpPr txBox="1"/>
          <p:nvPr/>
        </p:nvSpPr>
        <p:spPr>
          <a:xfrm>
            <a:off x="4578035" y="2293231"/>
            <a:ext cx="2528935" cy="707886"/>
          </a:xfrm>
          <a:prstGeom prst="rect">
            <a:avLst/>
          </a:prstGeom>
          <a:noFill/>
        </p:spPr>
        <p:txBody>
          <a:bodyPr wrap="square">
            <a:spAutoFit/>
          </a:bodyPr>
          <a:lstStyle/>
          <a:p>
            <a:r>
              <a:rPr lang="zh-TW" altLang="en-US" sz="2000" dirty="0"/>
              <a:t>品號</a:t>
            </a:r>
            <a:r>
              <a:rPr lang="en-US" altLang="zh-TW" sz="2000" dirty="0"/>
              <a:t>:</a:t>
            </a:r>
            <a:r>
              <a:rPr lang="zh-TW" altLang="en-US" sz="2000" dirty="0"/>
              <a:t>J-Q2044</a:t>
            </a:r>
            <a:br>
              <a:rPr lang="en-US" altLang="zh-TW" sz="2000" dirty="0"/>
            </a:br>
            <a:r>
              <a:rPr lang="zh-TW" altLang="en-US" sz="2000" dirty="0"/>
              <a:t>品名</a:t>
            </a:r>
            <a:r>
              <a:rPr lang="en-US" altLang="zh-TW" sz="2000" dirty="0"/>
              <a:t>:</a:t>
            </a:r>
            <a:r>
              <a:rPr lang="zh-TW" altLang="en-US" sz="2000" dirty="0"/>
              <a:t>隔倉式</a:t>
            </a:r>
            <a:r>
              <a:rPr lang="en-US" altLang="zh-TW" sz="2000" dirty="0"/>
              <a:t>2</a:t>
            </a:r>
            <a:r>
              <a:rPr lang="zh-TW" altLang="en-US" sz="2000" dirty="0"/>
              <a:t>分快接</a:t>
            </a:r>
          </a:p>
        </p:txBody>
      </p:sp>
      <p:sp>
        <p:nvSpPr>
          <p:cNvPr id="10" name="文字方塊 9">
            <a:extLst>
              <a:ext uri="{FF2B5EF4-FFF2-40B4-BE49-F238E27FC236}">
                <a16:creationId xmlns:a16="http://schemas.microsoft.com/office/drawing/2014/main" id="{CE9B795B-1475-919F-8B26-6F8ADFC6361C}"/>
              </a:ext>
            </a:extLst>
          </p:cNvPr>
          <p:cNvSpPr txBox="1"/>
          <p:nvPr/>
        </p:nvSpPr>
        <p:spPr>
          <a:xfrm>
            <a:off x="120733" y="8653"/>
            <a:ext cx="11950532" cy="1712392"/>
          </a:xfrm>
          <a:prstGeom prst="rect">
            <a:avLst/>
          </a:prstGeom>
          <a:noFill/>
        </p:spPr>
        <p:txBody>
          <a:bodyPr wrap="square" rtlCol="0">
            <a:spAutoFit/>
          </a:bodyPr>
          <a:lstStyle/>
          <a:p>
            <a:pPr>
              <a:lnSpc>
                <a:spcPct val="150000"/>
              </a:lnSpc>
            </a:pPr>
            <a:r>
              <a:rPr lang="zh-TW" altLang="en-US" dirty="0"/>
              <a:t>水源在上方時在使用</a:t>
            </a:r>
            <a:r>
              <a:rPr lang="zh-TW" altLang="en-US" sz="1800" dirty="0"/>
              <a:t>隔倉式</a:t>
            </a:r>
            <a:r>
              <a:rPr lang="en-US" altLang="zh-TW" sz="1800" dirty="0"/>
              <a:t>2</a:t>
            </a:r>
            <a:r>
              <a:rPr lang="zh-TW" altLang="en-US" sz="1800" dirty="0"/>
              <a:t>分快接</a:t>
            </a:r>
            <a:r>
              <a:rPr lang="en-US" altLang="zh-TW" sz="1800" dirty="0"/>
              <a:t>(</a:t>
            </a:r>
            <a:r>
              <a:rPr lang="zh-TW" altLang="en-US" sz="1800" dirty="0"/>
              <a:t>J-Q2044</a:t>
            </a:r>
            <a:r>
              <a:rPr lang="en-US" altLang="zh-TW" sz="1800" dirty="0"/>
              <a:t>)</a:t>
            </a:r>
            <a:r>
              <a:rPr lang="zh-TW" altLang="en-US" sz="1800" dirty="0"/>
              <a:t>時請增加使用</a:t>
            </a:r>
            <a:r>
              <a:rPr lang="zh-TW" altLang="en-US" sz="1800" dirty="0">
                <a:latin typeface="+mj-ea"/>
                <a:ea typeface="+mj-ea"/>
              </a:rPr>
              <a:t>黑色橡膠墊圈</a:t>
            </a:r>
            <a:r>
              <a:rPr lang="en-US" altLang="zh-TW" sz="1800" dirty="0">
                <a:latin typeface="+mj-ea"/>
                <a:ea typeface="+mj-ea"/>
              </a:rPr>
              <a:t>(</a:t>
            </a:r>
            <a:r>
              <a:rPr lang="zh-TW" altLang="en-US" sz="1800" dirty="0">
                <a:latin typeface="+mj-ea"/>
                <a:ea typeface="+mj-ea"/>
              </a:rPr>
              <a:t>RUBXXX0061-0</a:t>
            </a:r>
            <a:r>
              <a:rPr lang="en-US" altLang="zh-TW" sz="1800" dirty="0">
                <a:latin typeface="+mj-ea"/>
                <a:ea typeface="+mj-ea"/>
              </a:rPr>
              <a:t>)</a:t>
            </a:r>
            <a:r>
              <a:rPr lang="zh-TW" altLang="en-US" sz="1800" dirty="0">
                <a:latin typeface="+mj-ea"/>
                <a:ea typeface="+mj-ea"/>
              </a:rPr>
              <a:t>進行防水，</a:t>
            </a:r>
            <a:r>
              <a:rPr lang="zh-TW" altLang="en-US" sz="1800" dirty="0">
                <a:solidFill>
                  <a:srgbClr val="FF0000"/>
                </a:solidFill>
                <a:highlight>
                  <a:srgbClr val="FFFF00"/>
                </a:highlight>
                <a:latin typeface="+mj-ea"/>
                <a:ea typeface="+mj-ea"/>
              </a:rPr>
              <a:t>不須另外使用</a:t>
            </a:r>
            <a:r>
              <a:rPr lang="zh-TW" altLang="en-US" b="1" i="0" dirty="0">
                <a:solidFill>
                  <a:srgbClr val="FF0000"/>
                </a:solidFill>
                <a:effectLst/>
                <a:highlight>
                  <a:srgbClr val="FFFF00"/>
                </a:highlight>
                <a:latin typeface="Source Sans Pro" panose="020B0503030403020204" pitchFamily="34" charset="0"/>
              </a:rPr>
              <a:t>矽利康充填 </a:t>
            </a:r>
          </a:p>
          <a:p>
            <a:pPr>
              <a:lnSpc>
                <a:spcPct val="150000"/>
              </a:lnSpc>
            </a:pPr>
            <a:r>
              <a:rPr lang="zh-TW" altLang="en-US" dirty="0"/>
              <a:t>做水源的隔倉一律使用</a:t>
            </a:r>
            <a:r>
              <a:rPr lang="en-US" altLang="zh-TW" dirty="0"/>
              <a:t>2</a:t>
            </a:r>
            <a:r>
              <a:rPr lang="zh-TW" altLang="en-US" dirty="0"/>
              <a:t>分快接，</a:t>
            </a:r>
            <a:r>
              <a:rPr lang="zh-TW" altLang="en-US" dirty="0">
                <a:solidFill>
                  <a:srgbClr val="FF0000"/>
                </a:solidFill>
                <a:highlight>
                  <a:srgbClr val="FFFF00"/>
                </a:highlight>
              </a:rPr>
              <a:t>不使用</a:t>
            </a:r>
            <a:r>
              <a:rPr lang="zh-TW" altLang="en-US" sz="1800" dirty="0">
                <a:solidFill>
                  <a:srgbClr val="FF0000"/>
                </a:solidFill>
                <a:highlight>
                  <a:srgbClr val="FFFF00"/>
                </a:highlight>
              </a:rPr>
              <a:t>隔倉式</a:t>
            </a:r>
            <a:r>
              <a:rPr lang="en-US" altLang="zh-TW" sz="1800" dirty="0">
                <a:solidFill>
                  <a:srgbClr val="FF0000"/>
                </a:solidFill>
                <a:highlight>
                  <a:srgbClr val="FFFF00"/>
                </a:highlight>
              </a:rPr>
              <a:t>3</a:t>
            </a:r>
            <a:r>
              <a:rPr lang="zh-TW" altLang="en-US" sz="1800" dirty="0">
                <a:solidFill>
                  <a:srgbClr val="FF0000"/>
                </a:solidFill>
                <a:highlight>
                  <a:srgbClr val="FFFF00"/>
                </a:highlight>
              </a:rPr>
              <a:t>分快接</a:t>
            </a:r>
            <a:r>
              <a:rPr lang="zh-TW" altLang="en-US" dirty="0"/>
              <a:t>，需要轉</a:t>
            </a:r>
            <a:r>
              <a:rPr lang="en-US" altLang="zh-TW" dirty="0"/>
              <a:t>3</a:t>
            </a:r>
            <a:r>
              <a:rPr lang="zh-TW" altLang="en-US" dirty="0"/>
              <a:t>分時再使用</a:t>
            </a:r>
            <a:r>
              <a:rPr lang="en-US" altLang="zh-TW" dirty="0"/>
              <a:t>2</a:t>
            </a:r>
            <a:r>
              <a:rPr lang="zh-TW" altLang="en-US" dirty="0"/>
              <a:t>轉</a:t>
            </a:r>
            <a:r>
              <a:rPr lang="en-US" altLang="zh-TW" dirty="0"/>
              <a:t>3</a:t>
            </a:r>
            <a:r>
              <a:rPr lang="zh-TW" altLang="en-US" dirty="0"/>
              <a:t>分快接頭使用</a:t>
            </a:r>
            <a:endParaRPr lang="en-US" altLang="zh-TW" dirty="0"/>
          </a:p>
          <a:p>
            <a:pPr>
              <a:lnSpc>
                <a:spcPct val="150000"/>
              </a:lnSpc>
            </a:pPr>
            <a:r>
              <a:rPr lang="en-US" altLang="zh-TW" dirty="0"/>
              <a:t>2</a:t>
            </a:r>
            <a:r>
              <a:rPr lang="zh-TW" altLang="en-US" dirty="0"/>
              <a:t>分</a:t>
            </a:r>
            <a:r>
              <a:rPr lang="en-US" altLang="zh-TW" dirty="0"/>
              <a:t>PE</a:t>
            </a:r>
            <a:r>
              <a:rPr lang="zh-TW" altLang="en-US" dirty="0"/>
              <a:t>整線上比較方便整理彎曲弧度較大</a:t>
            </a:r>
          </a:p>
        </p:txBody>
      </p:sp>
    </p:spTree>
    <p:extLst>
      <p:ext uri="{BB962C8B-B14F-4D97-AF65-F5344CB8AC3E}">
        <p14:creationId xmlns:p14="http://schemas.microsoft.com/office/powerpoint/2010/main" val="236697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文字, 數字, 螢幕擷取畫面, 行 的圖片&#10;&#10;AI 產生的內容可能不正確。">
            <a:extLst>
              <a:ext uri="{FF2B5EF4-FFF2-40B4-BE49-F238E27FC236}">
                <a16:creationId xmlns:a16="http://schemas.microsoft.com/office/drawing/2014/main" id="{A92425D8-C420-8729-5C6C-10DD2C3C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947935"/>
          </a:xfrm>
          <a:prstGeom prst="rect">
            <a:avLst/>
          </a:prstGeom>
        </p:spPr>
      </p:pic>
      <p:sp>
        <p:nvSpPr>
          <p:cNvPr id="7" name="文字方塊 6">
            <a:extLst>
              <a:ext uri="{FF2B5EF4-FFF2-40B4-BE49-F238E27FC236}">
                <a16:creationId xmlns:a16="http://schemas.microsoft.com/office/drawing/2014/main" id="{B3CC875B-96CE-E511-2810-64189F7FAD62}"/>
              </a:ext>
            </a:extLst>
          </p:cNvPr>
          <p:cNvSpPr txBox="1"/>
          <p:nvPr/>
        </p:nvSpPr>
        <p:spPr>
          <a:xfrm>
            <a:off x="184726" y="3071704"/>
            <a:ext cx="11748655" cy="3693319"/>
          </a:xfrm>
          <a:prstGeom prst="rect">
            <a:avLst/>
          </a:prstGeom>
          <a:noFill/>
        </p:spPr>
        <p:txBody>
          <a:bodyPr wrap="square">
            <a:spAutoFit/>
          </a:bodyPr>
          <a:lstStyle/>
          <a:p>
            <a:r>
              <a:rPr lang="en-US" altLang="zh-TW" dirty="0"/>
              <a:t>LINE</a:t>
            </a:r>
            <a:r>
              <a:rPr lang="zh-TW" altLang="en-US" dirty="0"/>
              <a:t>群組</a:t>
            </a:r>
            <a:r>
              <a:rPr lang="en-US" altLang="zh-TW" dirty="0"/>
              <a:t>"</a:t>
            </a:r>
            <a:r>
              <a:rPr lang="zh-TW" altLang="en-US" dirty="0"/>
              <a:t>千山產品問題討論區</a:t>
            </a:r>
            <a:r>
              <a:rPr lang="en-US" altLang="zh-TW" dirty="0"/>
              <a:t>"</a:t>
            </a:r>
            <a:r>
              <a:rPr lang="zh-TW" altLang="en-US" dirty="0"/>
              <a:t>申請機器料件異常、更換及托修內容填寫</a:t>
            </a:r>
            <a:endParaRPr lang="en-US" altLang="zh-TW" dirty="0"/>
          </a:p>
          <a:p>
            <a:endParaRPr lang="en-US" altLang="zh-TW" dirty="0"/>
          </a:p>
          <a:p>
            <a:r>
              <a:rPr lang="zh-TW" altLang="en-US" dirty="0"/>
              <a:t>1.門市 :</a:t>
            </a:r>
          </a:p>
          <a:p>
            <a:r>
              <a:rPr lang="zh-TW" altLang="en-US" dirty="0"/>
              <a:t>2.單號：</a:t>
            </a:r>
          </a:p>
          <a:p>
            <a:r>
              <a:rPr lang="zh-TW" altLang="en-US" dirty="0"/>
              <a:t>3.客代：</a:t>
            </a:r>
          </a:p>
          <a:p>
            <a:r>
              <a:rPr lang="zh-TW" altLang="en-US" dirty="0"/>
              <a:t>4.客名：</a:t>
            </a:r>
          </a:p>
          <a:p>
            <a:r>
              <a:rPr lang="zh-TW" altLang="en-US" dirty="0"/>
              <a:t>5.機型：</a:t>
            </a:r>
          </a:p>
          <a:p>
            <a:r>
              <a:rPr lang="zh-TW" altLang="en-US" dirty="0"/>
              <a:t>6.機碼 :</a:t>
            </a:r>
          </a:p>
          <a:p>
            <a:r>
              <a:rPr lang="zh-TW" altLang="en-US" dirty="0"/>
              <a:t>7.裝機日期：</a:t>
            </a:r>
          </a:p>
          <a:p>
            <a:r>
              <a:rPr lang="zh-TW" altLang="en-US" dirty="0"/>
              <a:t>8.機器回門市日期:(送回店內的時間一定要提供出來)</a:t>
            </a:r>
          </a:p>
          <a:p>
            <a:r>
              <a:rPr lang="zh-TW" altLang="en-US" dirty="0"/>
              <a:t>9.報修原因：(提供不良影片或照片佐證，如店內修不好要告知更換過哪些料件)</a:t>
            </a:r>
          </a:p>
          <a:p>
            <a:r>
              <a:rPr lang="zh-TW" altLang="en-US" dirty="0"/>
              <a:t>10.訴求: </a:t>
            </a:r>
          </a:p>
          <a:p>
            <a:r>
              <a:rPr lang="zh-TW" altLang="en-US" dirty="0"/>
              <a:t>11.機回日:(須提供派工日期 14個工作天不含假日含截圖，料件此部分就不需要填寫，機器需要填寫而已)</a:t>
            </a:r>
          </a:p>
        </p:txBody>
      </p:sp>
    </p:spTree>
    <p:extLst>
      <p:ext uri="{BB962C8B-B14F-4D97-AF65-F5344CB8AC3E}">
        <p14:creationId xmlns:p14="http://schemas.microsoft.com/office/powerpoint/2010/main" val="175779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521549FA-C885-BE6B-4596-7D97E5BA9E96}"/>
              </a:ext>
            </a:extLst>
          </p:cNvPr>
          <p:cNvGraphicFramePr>
            <a:graphicFrameLocks noGrp="1"/>
          </p:cNvGraphicFramePr>
          <p:nvPr>
            <p:extLst>
              <p:ext uri="{D42A27DB-BD31-4B8C-83A1-F6EECF244321}">
                <p14:modId xmlns:p14="http://schemas.microsoft.com/office/powerpoint/2010/main" val="329753347"/>
              </p:ext>
            </p:extLst>
          </p:nvPr>
        </p:nvGraphicFramePr>
        <p:xfrm>
          <a:off x="293254" y="2359012"/>
          <a:ext cx="6587838" cy="3722370"/>
        </p:xfrm>
        <a:graphic>
          <a:graphicData uri="http://schemas.openxmlformats.org/drawingml/2006/table">
            <a:tbl>
              <a:tblPr/>
              <a:tblGrid>
                <a:gridCol w="2195946">
                  <a:extLst>
                    <a:ext uri="{9D8B030D-6E8A-4147-A177-3AD203B41FA5}">
                      <a16:colId xmlns:a16="http://schemas.microsoft.com/office/drawing/2014/main" val="288589598"/>
                    </a:ext>
                  </a:extLst>
                </a:gridCol>
                <a:gridCol w="2195946">
                  <a:extLst>
                    <a:ext uri="{9D8B030D-6E8A-4147-A177-3AD203B41FA5}">
                      <a16:colId xmlns:a16="http://schemas.microsoft.com/office/drawing/2014/main" val="4293417220"/>
                    </a:ext>
                  </a:extLst>
                </a:gridCol>
                <a:gridCol w="2195946">
                  <a:extLst>
                    <a:ext uri="{9D8B030D-6E8A-4147-A177-3AD203B41FA5}">
                      <a16:colId xmlns:a16="http://schemas.microsoft.com/office/drawing/2014/main" val="2064780660"/>
                    </a:ext>
                  </a:extLst>
                </a:gridCol>
              </a:tblGrid>
              <a:tr h="0">
                <a:tc>
                  <a:txBody>
                    <a:bodyPr/>
                    <a:lstStyle/>
                    <a:p>
                      <a:pPr algn="l" fontAlgn="t">
                        <a:buNone/>
                      </a:pPr>
                      <a:r>
                        <a:rPr lang="zh-TW" altLang="en-US" b="0">
                          <a:effectLst/>
                        </a:rPr>
                        <a:t>步驟</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zh-TW" altLang="en-US" b="0" dirty="0">
                          <a:effectLst/>
                        </a:rPr>
                        <a:t>時間建議</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zh-TW" altLang="en-US" b="0">
                          <a:effectLst/>
                        </a:rPr>
                        <a:t>說明</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4040405680"/>
                  </a:ext>
                </a:extLst>
              </a:tr>
              <a:tr h="0">
                <a:tc>
                  <a:txBody>
                    <a:bodyPr/>
                    <a:lstStyle/>
                    <a:p>
                      <a:pPr algn="l" fontAlgn="t">
                        <a:buNone/>
                      </a:pPr>
                      <a:r>
                        <a:rPr lang="zh-TW" altLang="en-US">
                          <a:effectLst/>
                        </a:rPr>
                        <a:t>鹽水浸泡時間</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a:effectLst/>
                        </a:rPr>
                        <a:t>30</a:t>
                      </a:r>
                      <a:r>
                        <a:rPr lang="zh-TW" altLang="en-US" b="1">
                          <a:effectLst/>
                        </a:rPr>
                        <a:t>～</a:t>
                      </a:r>
                      <a:r>
                        <a:rPr lang="en-US" altLang="zh-TW" b="1">
                          <a:effectLst/>
                        </a:rPr>
                        <a:t>60 </a:t>
                      </a:r>
                      <a:r>
                        <a:rPr lang="zh-TW" altLang="en-US" b="1">
                          <a:effectLst/>
                        </a:rPr>
                        <a:t>分鐘</a:t>
                      </a:r>
                      <a:endParaRPr lang="zh-TW" altLang="en-US">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a:effectLst/>
                        </a:rPr>
                        <a:t>讓鹽水充分滲透樹脂，進行離子交換</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2732918693"/>
                  </a:ext>
                </a:extLst>
              </a:tr>
              <a:tr h="0">
                <a:tc>
                  <a:txBody>
                    <a:bodyPr/>
                    <a:lstStyle/>
                    <a:p>
                      <a:pPr algn="l" fontAlgn="t">
                        <a:buNone/>
                      </a:pPr>
                      <a:r>
                        <a:rPr lang="zh-TW" altLang="en-US">
                          <a:effectLst/>
                        </a:rPr>
                        <a:t>緩慢通液時間</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dirty="0">
                          <a:effectLst/>
                        </a:rPr>
                        <a:t>15</a:t>
                      </a:r>
                      <a:r>
                        <a:rPr lang="zh-TW" altLang="en-US" b="1" dirty="0">
                          <a:effectLst/>
                        </a:rPr>
                        <a:t>～</a:t>
                      </a:r>
                      <a:r>
                        <a:rPr lang="en-US" altLang="zh-TW" b="1" dirty="0">
                          <a:effectLst/>
                        </a:rPr>
                        <a:t>30 </a:t>
                      </a:r>
                      <a:r>
                        <a:rPr lang="zh-TW" altLang="en-US" b="1" dirty="0">
                          <a:effectLst/>
                        </a:rPr>
                        <a:t>分鐘</a:t>
                      </a:r>
                      <a:endParaRPr lang="zh-TW" altLang="en-US" dirty="0">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a:effectLst/>
                        </a:rPr>
                        <a:t>若使用流動式再生，建議緩慢通入鹽水</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1259045818"/>
                  </a:ext>
                </a:extLst>
              </a:tr>
              <a:tr h="0">
                <a:tc>
                  <a:txBody>
                    <a:bodyPr/>
                    <a:lstStyle/>
                    <a:p>
                      <a:pPr algn="l" fontAlgn="t">
                        <a:buNone/>
                      </a:pPr>
                      <a:r>
                        <a:rPr lang="zh-TW" altLang="en-US">
                          <a:effectLst/>
                        </a:rPr>
                        <a:t>靜置反應時間</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dirty="0">
                          <a:effectLst/>
                        </a:rPr>
                        <a:t>30 </a:t>
                      </a:r>
                      <a:r>
                        <a:rPr lang="zh-TW" altLang="en-US" b="1" dirty="0">
                          <a:effectLst/>
                        </a:rPr>
                        <a:t>分鐘以上</a:t>
                      </a:r>
                      <a:endParaRPr lang="zh-TW" altLang="en-US" dirty="0">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a:effectLst/>
                        </a:rPr>
                        <a:t>靜置可提升再生效率，尤其是手動操作</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1592918203"/>
                  </a:ext>
                </a:extLst>
              </a:tr>
              <a:tr h="0">
                <a:tc>
                  <a:txBody>
                    <a:bodyPr/>
                    <a:lstStyle/>
                    <a:p>
                      <a:pPr algn="l" fontAlgn="t">
                        <a:buNone/>
                      </a:pPr>
                      <a:r>
                        <a:rPr lang="zh-TW" altLang="en-US">
                          <a:effectLst/>
                        </a:rPr>
                        <a:t>沖洗時間</a:t>
                      </a: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a:effectLst/>
                        </a:rPr>
                        <a:t>5</a:t>
                      </a:r>
                      <a:r>
                        <a:rPr lang="zh-TW" altLang="en-US" b="1">
                          <a:effectLst/>
                        </a:rPr>
                        <a:t>～</a:t>
                      </a:r>
                      <a:r>
                        <a:rPr lang="en-US" altLang="zh-TW" b="1">
                          <a:effectLst/>
                        </a:rPr>
                        <a:t>10 </a:t>
                      </a:r>
                      <a:r>
                        <a:rPr lang="zh-TW" altLang="en-US" b="1">
                          <a:effectLst/>
                        </a:rPr>
                        <a:t>分鐘</a:t>
                      </a:r>
                      <a:endParaRPr lang="zh-TW" altLang="en-US">
                        <a:effectLst/>
                      </a:endParaRP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dirty="0">
                          <a:effectLst/>
                        </a:rPr>
                        <a:t>使用清水沖洗，直到無鹹味或泡沫為止</a:t>
                      </a: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3895531349"/>
                  </a:ext>
                </a:extLst>
              </a:tr>
            </a:tbl>
          </a:graphicData>
        </a:graphic>
      </p:graphicFrame>
      <p:sp>
        <p:nvSpPr>
          <p:cNvPr id="5" name="Rectangle 1">
            <a:extLst>
              <a:ext uri="{FF2B5EF4-FFF2-40B4-BE49-F238E27FC236}">
                <a16:creationId xmlns:a16="http://schemas.microsoft.com/office/drawing/2014/main" id="{BEBCA4C5-59B0-7F4C-5934-70B6FB252025}"/>
              </a:ext>
            </a:extLst>
          </p:cNvPr>
          <p:cNvSpPr>
            <a:spLocks noChangeArrowheads="1"/>
          </p:cNvSpPr>
          <p:nvPr/>
        </p:nvSpPr>
        <p:spPr bwMode="auto">
          <a:xfrm>
            <a:off x="293254" y="705861"/>
            <a:ext cx="12192000" cy="0"/>
          </a:xfrm>
          <a:prstGeom prst="rect">
            <a:avLst/>
          </a:prstGeom>
          <a:solidFill>
            <a:srgbClr val="70707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6004" rIns="0" bIns="146004" numCol="1" anchor="ctr" anchorCtr="0" compatLnSpc="1">
            <a:prstTxWarp prst="textNoShape">
              <a:avLst/>
            </a:prstTxWarp>
            <a:spAutoFit/>
          </a:bodyPr>
          <a:lstStyle/>
          <a:p>
            <a:endParaRPr lang="zh-TW" altLang="en-US"/>
          </a:p>
        </p:txBody>
      </p:sp>
      <p:sp>
        <p:nvSpPr>
          <p:cNvPr id="6" name="Rectangle 2">
            <a:extLst>
              <a:ext uri="{FF2B5EF4-FFF2-40B4-BE49-F238E27FC236}">
                <a16:creationId xmlns:a16="http://schemas.microsoft.com/office/drawing/2014/main" id="{4706BCDF-55D1-81A2-5CF3-BCC6CC4D5F99}"/>
              </a:ext>
            </a:extLst>
          </p:cNvPr>
          <p:cNvSpPr>
            <a:spLocks noChangeArrowheads="1"/>
          </p:cNvSpPr>
          <p:nvPr/>
        </p:nvSpPr>
        <p:spPr bwMode="auto">
          <a:xfrm>
            <a:off x="293254" y="705861"/>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Rectangle 3">
            <a:extLst>
              <a:ext uri="{FF2B5EF4-FFF2-40B4-BE49-F238E27FC236}">
                <a16:creationId xmlns:a16="http://schemas.microsoft.com/office/drawing/2014/main" id="{1D473066-397E-66F0-6911-8FBD4514E70E}"/>
              </a:ext>
            </a:extLst>
          </p:cNvPr>
          <p:cNvSpPr>
            <a:spLocks noChangeArrowheads="1"/>
          </p:cNvSpPr>
          <p:nvPr/>
        </p:nvSpPr>
        <p:spPr bwMode="auto">
          <a:xfrm>
            <a:off x="293254" y="111345"/>
            <a:ext cx="11852564" cy="610391"/>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2524" rIns="0" bIns="1904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500" b="1" i="0" u="none" strike="noStrike" cap="none" normalizeH="0" baseline="0" dirty="0">
                <a:ln>
                  <a:noFill/>
                </a:ln>
                <a:solidFill>
                  <a:srgbClr val="424242"/>
                </a:solidFill>
                <a:effectLst/>
                <a:latin typeface="Arial" panose="020B0604020202020204" pitchFamily="34" charset="0"/>
                <a:ea typeface="Segoe Sans"/>
              </a:rPr>
              <a:t>🧪 樹脂再生反應時間建議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BB681740-2C1F-0F87-B341-563905BE011D}"/>
              </a:ext>
            </a:extLst>
          </p:cNvPr>
          <p:cNvSpPr>
            <a:spLocks noChangeArrowheads="1"/>
          </p:cNvSpPr>
          <p:nvPr/>
        </p:nvSpPr>
        <p:spPr bwMode="auto">
          <a:xfrm>
            <a:off x="293254" y="1178936"/>
            <a:ext cx="12192000" cy="0"/>
          </a:xfrm>
          <a:prstGeom prst="rect">
            <a:avLst/>
          </a:prstGeom>
          <a:solidFill>
            <a:srgbClr val="70707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6004" rIns="0" bIns="146004" numCol="1" anchor="ctr" anchorCtr="0" compatLnSpc="1">
            <a:prstTxWarp prst="textNoShape">
              <a:avLst/>
            </a:prstTxWarp>
            <a:spAutoFit/>
          </a:bodyPr>
          <a:lstStyle/>
          <a:p>
            <a:endParaRPr lang="zh-TW" altLang="en-US"/>
          </a:p>
        </p:txBody>
      </p:sp>
      <p:sp>
        <p:nvSpPr>
          <p:cNvPr id="9" name="Rectangle 5">
            <a:extLst>
              <a:ext uri="{FF2B5EF4-FFF2-40B4-BE49-F238E27FC236}">
                <a16:creationId xmlns:a16="http://schemas.microsoft.com/office/drawing/2014/main" id="{F48B4FC9-83C6-932B-D772-A338940B827E}"/>
              </a:ext>
            </a:extLst>
          </p:cNvPr>
          <p:cNvSpPr>
            <a:spLocks noChangeArrowheads="1"/>
          </p:cNvSpPr>
          <p:nvPr/>
        </p:nvSpPr>
        <p:spPr bwMode="auto">
          <a:xfrm>
            <a:off x="293254" y="1178936"/>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0" name="Rectangle 6">
            <a:extLst>
              <a:ext uri="{FF2B5EF4-FFF2-40B4-BE49-F238E27FC236}">
                <a16:creationId xmlns:a16="http://schemas.microsoft.com/office/drawing/2014/main" id="{CF1F1A59-DE17-D48E-3FD9-3AAAE5623148}"/>
              </a:ext>
            </a:extLst>
          </p:cNvPr>
          <p:cNvSpPr>
            <a:spLocks noChangeArrowheads="1"/>
          </p:cNvSpPr>
          <p:nvPr/>
        </p:nvSpPr>
        <p:spPr bwMode="auto">
          <a:xfrm>
            <a:off x="293254" y="1199974"/>
            <a:ext cx="3842399" cy="129777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500" b="1" i="0" u="none" strike="noStrike" cap="none" normalizeH="0" baseline="0" dirty="0">
                <a:ln>
                  <a:noFill/>
                </a:ln>
                <a:solidFill>
                  <a:srgbClr val="424242"/>
                </a:solidFill>
                <a:effectLst/>
                <a:latin typeface="Arial" panose="020B0604020202020204" pitchFamily="34" charset="0"/>
                <a:ea typeface="Segoe Sans"/>
              </a:rPr>
              <a:t>🔧 操作建議（手動再生）</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TW" altLang="zh-TW" sz="1200" b="1" i="0" u="none" strike="noStrike" cap="none" normalizeH="0" baseline="0" dirty="0">
                <a:ln>
                  <a:noFill/>
                </a:ln>
                <a:solidFill>
                  <a:srgbClr val="424242"/>
                </a:solidFill>
                <a:effectLst/>
                <a:latin typeface="Arial" panose="020B0604020202020204" pitchFamily="34" charset="0"/>
                <a:ea typeface="Segoe Sans"/>
              </a:rPr>
              <a:t>將鹽</a:t>
            </a:r>
            <a:r>
              <a:rPr kumimoji="0" lang="zh-TW" altLang="en-US" sz="1200" b="1" i="0" u="none" strike="noStrike" cap="none" normalizeH="0" baseline="0" dirty="0">
                <a:ln>
                  <a:noFill/>
                </a:ln>
                <a:solidFill>
                  <a:srgbClr val="424242"/>
                </a:solidFill>
                <a:effectLst/>
                <a:latin typeface="Arial" panose="020B0604020202020204" pitchFamily="34" charset="0"/>
                <a:ea typeface="Segoe Sans"/>
              </a:rPr>
              <a:t>錠</a:t>
            </a:r>
            <a:r>
              <a:rPr kumimoji="0" lang="zh-TW" altLang="zh-TW" sz="1200" b="1" i="0" u="none" strike="noStrike" cap="none" normalizeH="0" baseline="0" dirty="0">
                <a:ln>
                  <a:noFill/>
                </a:ln>
                <a:solidFill>
                  <a:srgbClr val="424242"/>
                </a:solidFill>
                <a:effectLst/>
                <a:latin typeface="Arial" panose="020B0604020202020204" pitchFamily="34" charset="0"/>
                <a:ea typeface="Segoe Sans"/>
              </a:rPr>
              <a:t>溶於溫水中</a:t>
            </a:r>
            <a:r>
              <a:rPr kumimoji="0" lang="zh-TW" altLang="zh-TW" sz="1200" b="0" i="0" u="none" strike="noStrike" cap="none" normalizeH="0" baseline="0" dirty="0">
                <a:ln>
                  <a:noFill/>
                </a:ln>
                <a:solidFill>
                  <a:srgbClr val="424242"/>
                </a:solidFill>
                <a:effectLst/>
                <a:latin typeface="Arial" panose="020B0604020202020204" pitchFamily="34" charset="0"/>
                <a:ea typeface="Segoe Sans"/>
              </a:rPr>
              <a:t>（約 40～50°C），製成 10% 鹽水。</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TW" altLang="zh-TW" sz="1200" b="1" i="0" u="none" strike="noStrike" cap="none" normalizeH="0" baseline="0" dirty="0">
                <a:ln>
                  <a:noFill/>
                </a:ln>
                <a:solidFill>
                  <a:srgbClr val="424242"/>
                </a:solidFill>
                <a:effectLst/>
                <a:latin typeface="Arial" panose="020B0604020202020204" pitchFamily="34" charset="0"/>
                <a:ea typeface="Segoe Sans"/>
              </a:rPr>
              <a:t>將鹽水倒入樹脂容器中</a:t>
            </a:r>
            <a:r>
              <a:rPr kumimoji="0" lang="zh-TW" altLang="zh-TW" sz="1200" b="0" i="0" u="none" strike="noStrike" cap="none" normalizeH="0" baseline="0" dirty="0">
                <a:ln>
                  <a:noFill/>
                </a:ln>
                <a:solidFill>
                  <a:srgbClr val="424242"/>
                </a:solidFill>
                <a:effectLst/>
                <a:latin typeface="Arial" panose="020B0604020202020204" pitchFamily="34" charset="0"/>
                <a:ea typeface="Segoe Sans"/>
              </a:rPr>
              <a:t>，確保完全覆蓋樹脂。</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TW" altLang="zh-TW" sz="1200" b="1" i="0" u="none" strike="noStrike" cap="none" normalizeH="0" baseline="0" dirty="0">
                <a:ln>
                  <a:noFill/>
                </a:ln>
                <a:solidFill>
                  <a:srgbClr val="424242"/>
                </a:solidFill>
                <a:effectLst/>
                <a:latin typeface="Arial" panose="020B0604020202020204" pitchFamily="34" charset="0"/>
                <a:ea typeface="Segoe Sans"/>
              </a:rPr>
              <a:t>靜置 30～60 分鐘</a:t>
            </a:r>
            <a:r>
              <a:rPr kumimoji="0" lang="zh-TW" altLang="zh-TW" sz="1200" b="0" i="0" u="none" strike="noStrike" cap="none" normalizeH="0" baseline="0" dirty="0">
                <a:ln>
                  <a:noFill/>
                </a:ln>
                <a:solidFill>
                  <a:srgbClr val="424242"/>
                </a:solidFill>
                <a:effectLst/>
                <a:latin typeface="Arial" panose="020B0604020202020204" pitchFamily="34" charset="0"/>
                <a:ea typeface="Segoe Sans"/>
              </a:rPr>
              <a:t>，讓鹽水與樹脂充分反應。</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TW" altLang="zh-TW" sz="1200" b="1" i="0" u="none" strike="noStrike" cap="none" normalizeH="0" baseline="0" dirty="0">
                <a:ln>
                  <a:noFill/>
                </a:ln>
                <a:solidFill>
                  <a:srgbClr val="424242"/>
                </a:solidFill>
                <a:effectLst/>
                <a:latin typeface="Arial" panose="020B0604020202020204" pitchFamily="34" charset="0"/>
                <a:ea typeface="Segoe Sans"/>
              </a:rPr>
              <a:t>用清水慢慢沖洗</a:t>
            </a:r>
            <a:r>
              <a:rPr kumimoji="0" lang="zh-TW" altLang="zh-TW" sz="1200" b="0" i="0" u="none" strike="noStrike" cap="none" normalizeH="0" baseline="0" dirty="0">
                <a:ln>
                  <a:noFill/>
                </a:ln>
                <a:solidFill>
                  <a:srgbClr val="424242"/>
                </a:solidFill>
                <a:effectLst/>
                <a:latin typeface="Arial" panose="020B0604020202020204" pitchFamily="34" charset="0"/>
                <a:ea typeface="Segoe Sans"/>
              </a:rPr>
              <a:t>，直到排水無鹹味為止。</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2365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247D40B8-5848-9910-AF75-787230682A5B}"/>
              </a:ext>
            </a:extLst>
          </p:cNvPr>
          <p:cNvSpPr txBox="1"/>
          <p:nvPr/>
        </p:nvSpPr>
        <p:spPr>
          <a:xfrm>
            <a:off x="0" y="0"/>
            <a:ext cx="7957438" cy="6817251"/>
          </a:xfrm>
          <a:prstGeom prst="rect">
            <a:avLst/>
          </a:prstGeom>
          <a:noFill/>
        </p:spPr>
        <p:txBody>
          <a:bodyPr wrap="square">
            <a:spAutoFit/>
          </a:bodyPr>
          <a:lstStyle/>
          <a:p>
            <a:pPr>
              <a:buNone/>
            </a:pPr>
            <a:r>
              <a:rPr lang="zh-TW" altLang="en-US" sz="1900" b="1" dirty="0">
                <a:latin typeface="+mj-ea"/>
                <a:ea typeface="+mj-ea"/>
              </a:rPr>
              <a:t>全戶濾芯裂痕成因分析報告</a:t>
            </a:r>
          </a:p>
          <a:p>
            <a:pPr>
              <a:buNone/>
            </a:pPr>
            <a:r>
              <a:rPr lang="zh-TW" altLang="en-US" sz="1900" b="1" dirty="0">
                <a:latin typeface="+mj-ea"/>
                <a:ea typeface="+mj-ea"/>
              </a:rPr>
              <a:t>一、觀察現象</a:t>
            </a:r>
          </a:p>
          <a:p>
            <a:pPr>
              <a:buNone/>
            </a:pPr>
            <a:r>
              <a:rPr lang="zh-TW" altLang="en-US" sz="1900" dirty="0">
                <a:latin typeface="+mj-ea"/>
                <a:ea typeface="+mj-ea"/>
              </a:rPr>
              <a:t>於實際拆卸之 </a:t>
            </a:r>
            <a:r>
              <a:rPr lang="en-US" altLang="zh-TW" sz="1900" dirty="0">
                <a:latin typeface="+mj-ea"/>
                <a:ea typeface="+mj-ea"/>
              </a:rPr>
              <a:t>PP </a:t>
            </a:r>
            <a:r>
              <a:rPr lang="zh-TW" altLang="en-US" sz="1900" dirty="0">
                <a:latin typeface="+mj-ea"/>
                <a:ea typeface="+mj-ea"/>
              </a:rPr>
              <a:t>濾芯過程中，發現其外層結構出現明顯裂痕。裂痕自濾芯中段延伸至底部，屬於沿壓力方向產生的結構性破壞。</a:t>
            </a:r>
          </a:p>
          <a:p>
            <a:pPr>
              <a:buNone/>
            </a:pPr>
            <a:r>
              <a:rPr lang="zh-TW" altLang="en-US" sz="1900" b="1" dirty="0">
                <a:latin typeface="+mj-ea"/>
                <a:ea typeface="+mj-ea"/>
              </a:rPr>
              <a:t>二、原因分析</a:t>
            </a:r>
          </a:p>
          <a:p>
            <a:pPr>
              <a:buFont typeface="+mj-lt"/>
              <a:buAutoNum type="arabicPeriod"/>
            </a:pPr>
            <a:r>
              <a:rPr lang="zh-TW" altLang="en-US" sz="1900" b="1" dirty="0">
                <a:latin typeface="+mj-ea"/>
                <a:ea typeface="+mj-ea"/>
              </a:rPr>
              <a:t>濾材堵塞現象</a:t>
            </a:r>
            <a:endParaRPr lang="zh-TW" altLang="en-US" sz="1900" dirty="0">
              <a:latin typeface="+mj-ea"/>
              <a:ea typeface="+mj-ea"/>
            </a:endParaRPr>
          </a:p>
          <a:p>
            <a:pPr marL="742950" lvl="1" indent="-285750">
              <a:buFont typeface="+mj-lt"/>
              <a:buAutoNum type="arabicPeriod"/>
            </a:pPr>
            <a:r>
              <a:rPr lang="zh-TW" altLang="en-US" sz="1900" dirty="0">
                <a:latin typeface="+mj-ea"/>
                <a:ea typeface="+mj-ea"/>
              </a:rPr>
              <a:t>隨著濾芯使用時間增加，內部 </a:t>
            </a:r>
            <a:r>
              <a:rPr lang="en-US" altLang="zh-TW" sz="1900" dirty="0">
                <a:latin typeface="+mj-ea"/>
                <a:ea typeface="+mj-ea"/>
              </a:rPr>
              <a:t>PP </a:t>
            </a:r>
            <a:r>
              <a:rPr lang="zh-TW" altLang="en-US" sz="1900" dirty="0">
                <a:latin typeface="+mj-ea"/>
                <a:ea typeface="+mj-ea"/>
              </a:rPr>
              <a:t>棉纖維孔隙逐漸被懸浮物質、泥沙及雜質阻塞。</a:t>
            </a:r>
          </a:p>
          <a:p>
            <a:pPr marL="742950" lvl="1" indent="-285750">
              <a:buFont typeface="+mj-lt"/>
              <a:buAutoNum type="arabicPeriod"/>
            </a:pPr>
            <a:r>
              <a:rPr lang="zh-TW" altLang="en-US" sz="1900" dirty="0">
                <a:latin typeface="+mj-ea"/>
                <a:ea typeface="+mj-ea"/>
              </a:rPr>
              <a:t>阻塞導致整體通水斷面積減少，流體無法均勻通過濾芯。</a:t>
            </a:r>
          </a:p>
          <a:p>
            <a:pPr>
              <a:buFont typeface="+mj-lt"/>
              <a:buAutoNum type="arabicPeriod"/>
            </a:pPr>
            <a:r>
              <a:rPr lang="zh-TW" altLang="en-US" sz="1900" b="1" dirty="0">
                <a:latin typeface="+mj-ea"/>
                <a:ea typeface="+mj-ea"/>
              </a:rPr>
              <a:t>壓力集中效應</a:t>
            </a:r>
            <a:endParaRPr lang="zh-TW" altLang="en-US" sz="1900" dirty="0">
              <a:latin typeface="+mj-ea"/>
              <a:ea typeface="+mj-ea"/>
            </a:endParaRPr>
          </a:p>
          <a:p>
            <a:pPr marL="742950" lvl="1" indent="-285750">
              <a:buFont typeface="+mj-lt"/>
              <a:buAutoNum type="arabicPeriod"/>
            </a:pPr>
            <a:r>
              <a:rPr lang="zh-TW" altLang="en-US" sz="1900" dirty="0">
                <a:latin typeface="+mj-ea"/>
                <a:ea typeface="+mj-ea"/>
              </a:rPr>
              <a:t>當水流尋找可通過的孔隙時，局部流速增大並形成壓力集中。</a:t>
            </a:r>
          </a:p>
          <a:p>
            <a:pPr marL="742950" lvl="1" indent="-285750">
              <a:buFont typeface="+mj-lt"/>
              <a:buAutoNum type="arabicPeriod"/>
            </a:pPr>
            <a:r>
              <a:rPr lang="zh-TW" altLang="en-US" sz="1900" dirty="0">
                <a:latin typeface="+mj-ea"/>
                <a:ea typeface="+mj-ea"/>
              </a:rPr>
              <a:t>此種局部壓差使濾芯受力不均，特定區域承受高於設計值的應力。</a:t>
            </a:r>
          </a:p>
          <a:p>
            <a:pPr>
              <a:buFont typeface="+mj-lt"/>
              <a:buAutoNum type="arabicPeriod"/>
            </a:pPr>
            <a:r>
              <a:rPr lang="zh-TW" altLang="en-US" sz="1900" b="1" dirty="0">
                <a:latin typeface="+mj-ea"/>
                <a:ea typeface="+mj-ea"/>
              </a:rPr>
              <a:t>材料應力反應</a:t>
            </a:r>
            <a:endParaRPr lang="zh-TW" altLang="en-US" sz="1900" dirty="0">
              <a:latin typeface="+mj-ea"/>
              <a:ea typeface="+mj-ea"/>
            </a:endParaRPr>
          </a:p>
          <a:p>
            <a:pPr marL="742950" lvl="1" indent="-285750">
              <a:buFont typeface="+mj-lt"/>
              <a:buAutoNum type="arabicPeriod"/>
            </a:pPr>
            <a:r>
              <a:rPr lang="zh-TW" altLang="en-US" sz="1900" dirty="0">
                <a:latin typeface="+mj-ea"/>
                <a:ea typeface="+mj-ea"/>
              </a:rPr>
              <a:t>在長時間水壓持續作用下，</a:t>
            </a:r>
            <a:r>
              <a:rPr lang="en-US" altLang="zh-TW" sz="1900" dirty="0">
                <a:latin typeface="+mj-ea"/>
                <a:ea typeface="+mj-ea"/>
              </a:rPr>
              <a:t>PP </a:t>
            </a:r>
            <a:r>
              <a:rPr lang="zh-TW" altLang="en-US" sz="1900" dirty="0">
                <a:latin typeface="+mj-ea"/>
                <a:ea typeface="+mj-ea"/>
              </a:rPr>
              <a:t>棉濾材因結構疲勞與局部集中應力而出現裂痕。</a:t>
            </a:r>
          </a:p>
          <a:p>
            <a:pPr marL="742950" lvl="1" indent="-285750">
              <a:buFont typeface="+mj-lt"/>
              <a:buAutoNum type="arabicPeriod"/>
            </a:pPr>
            <a:r>
              <a:rPr lang="zh-TW" altLang="en-US" sz="1900" dirty="0">
                <a:latin typeface="+mj-ea"/>
                <a:ea typeface="+mj-ea"/>
              </a:rPr>
              <a:t>裂痕的生成為材料應力反應的典型表現，顯示濾芯已超出其最佳使用壽命。</a:t>
            </a:r>
          </a:p>
          <a:p>
            <a:pPr>
              <a:buNone/>
            </a:pPr>
            <a:r>
              <a:rPr lang="zh-TW" altLang="en-US" sz="1900" b="1" dirty="0">
                <a:latin typeface="+mj-ea"/>
                <a:ea typeface="+mj-ea"/>
              </a:rPr>
              <a:t>三、結論</a:t>
            </a:r>
          </a:p>
          <a:p>
            <a:r>
              <a:rPr lang="zh-TW" altLang="en-US" sz="1900" dirty="0">
                <a:latin typeface="+mj-ea"/>
                <a:ea typeface="+mj-ea"/>
              </a:rPr>
              <a:t>該 </a:t>
            </a:r>
            <a:r>
              <a:rPr lang="en-US" altLang="zh-TW" sz="1900" dirty="0">
                <a:latin typeface="+mj-ea"/>
                <a:ea typeface="+mj-ea"/>
              </a:rPr>
              <a:t>PP </a:t>
            </a:r>
            <a:r>
              <a:rPr lang="zh-TW" altLang="en-US" sz="1900" dirty="0">
                <a:latin typeface="+mj-ea"/>
                <a:ea typeface="+mj-ea"/>
              </a:rPr>
              <a:t>濾芯的裂痕並非單純外力破壞，而是由於濾材逐漸堵塞後引發的水壓集中，進而造成結構性破壞。此現象屬於濾芯材料在受壓後的應力反應，</a:t>
            </a:r>
            <a:r>
              <a:rPr lang="zh-TW" altLang="en-US" sz="1900" dirty="0">
                <a:solidFill>
                  <a:srgbClr val="424242"/>
                </a:solidFill>
                <a:latin typeface="+mj-ea"/>
                <a:ea typeface="+mj-ea"/>
              </a:rPr>
              <a:t>儘管濾心本體有裂痕，整體過濾功能在使用期間仍正常運作，並有效協助客戶改善家中水質，故仍需要客戶依據比例進行付費</a:t>
            </a:r>
          </a:p>
          <a:p>
            <a:pPr>
              <a:buNone/>
            </a:pPr>
            <a:endParaRPr lang="zh-TW" altLang="en-US" sz="1900" dirty="0">
              <a:latin typeface="+mj-ea"/>
              <a:ea typeface="+mj-ea"/>
            </a:endParaRPr>
          </a:p>
        </p:txBody>
      </p:sp>
      <p:pic>
        <p:nvPicPr>
          <p:cNvPr id="6" name="圖片 5">
            <a:extLst>
              <a:ext uri="{FF2B5EF4-FFF2-40B4-BE49-F238E27FC236}">
                <a16:creationId xmlns:a16="http://schemas.microsoft.com/office/drawing/2014/main" id="{279B54E8-4698-B850-2685-D3C06837E240}"/>
              </a:ext>
            </a:extLst>
          </p:cNvPr>
          <p:cNvPicPr>
            <a:picLocks noChangeAspect="1"/>
          </p:cNvPicPr>
          <p:nvPr/>
        </p:nvPicPr>
        <p:blipFill>
          <a:blip r:embed="rId2"/>
          <a:stretch>
            <a:fillRect/>
          </a:stretch>
        </p:blipFill>
        <p:spPr>
          <a:xfrm>
            <a:off x="7957438" y="0"/>
            <a:ext cx="4267387" cy="6858000"/>
          </a:xfrm>
          <a:prstGeom prst="rect">
            <a:avLst/>
          </a:prstGeom>
        </p:spPr>
      </p:pic>
    </p:spTree>
    <p:extLst>
      <p:ext uri="{BB962C8B-B14F-4D97-AF65-F5344CB8AC3E}">
        <p14:creationId xmlns:p14="http://schemas.microsoft.com/office/powerpoint/2010/main" val="1387148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1082CC4-B6C9-E2A3-9953-D2E787D71994}"/>
              </a:ext>
            </a:extLst>
          </p:cNvPr>
          <p:cNvSpPr>
            <a:spLocks noGrp="1"/>
          </p:cNvSpPr>
          <p:nvPr>
            <p:ph idx="1"/>
          </p:nvPr>
        </p:nvSpPr>
        <p:spPr>
          <a:xfrm>
            <a:off x="0" y="603943"/>
            <a:ext cx="6257925" cy="3429000"/>
          </a:xfrm>
        </p:spPr>
        <p:txBody>
          <a:bodyPr>
            <a:normAutofit fontScale="92500" lnSpcReduction="20000"/>
          </a:bodyPr>
          <a:lstStyle/>
          <a:p>
            <a:pPr marL="0" indent="0">
              <a:buNone/>
            </a:pPr>
            <a:r>
              <a:rPr lang="en-US" altLang="zh-TW" sz="1600" dirty="0"/>
              <a:t>CT-G7</a:t>
            </a:r>
          </a:p>
          <a:p>
            <a:r>
              <a:rPr lang="zh-TW" altLang="en-US" sz="1600" dirty="0"/>
              <a:t>樹脂重量	</a:t>
            </a:r>
            <a:r>
              <a:rPr lang="en-US" altLang="zh-TW" sz="1600" dirty="0"/>
              <a:t>550 </a:t>
            </a:r>
            <a:r>
              <a:rPr lang="zh-TW" altLang="en-US" sz="1600" dirty="0"/>
              <a:t>克</a:t>
            </a:r>
          </a:p>
          <a:p>
            <a:r>
              <a:rPr lang="zh-TW" altLang="en-US" sz="1600" dirty="0"/>
              <a:t>樹脂體積	約 </a:t>
            </a:r>
            <a:r>
              <a:rPr lang="en-US" altLang="zh-TW" sz="1600" dirty="0"/>
              <a:t>0.65 </a:t>
            </a:r>
            <a:r>
              <a:rPr lang="zh-TW" altLang="en-US" sz="1600" dirty="0"/>
              <a:t>公升</a:t>
            </a:r>
          </a:p>
          <a:p>
            <a:r>
              <a:rPr lang="zh-TW" altLang="en-US" sz="1600" dirty="0"/>
              <a:t>鹽錠用量	約 </a:t>
            </a:r>
            <a:r>
              <a:rPr lang="en-US" altLang="zh-TW" sz="1600" dirty="0"/>
              <a:t>78 </a:t>
            </a:r>
            <a:r>
              <a:rPr lang="zh-TW" altLang="en-US" sz="1600" dirty="0"/>
              <a:t>克</a:t>
            </a:r>
            <a:endParaRPr lang="en-US" altLang="zh-TW" sz="1600" dirty="0"/>
          </a:p>
          <a:p>
            <a:pPr marL="0" indent="0">
              <a:buNone/>
            </a:pPr>
            <a:r>
              <a:rPr lang="zh-TW" altLang="en-US" sz="1600" b="1" dirty="0">
                <a:solidFill>
                  <a:srgbClr val="FF0000"/>
                </a:solidFill>
              </a:rPr>
              <a:t>      </a:t>
            </a:r>
            <a:r>
              <a:rPr lang="en-US" altLang="zh-TW" sz="1600" b="1" dirty="0">
                <a:solidFill>
                  <a:srgbClr val="FF0000"/>
                </a:solidFill>
              </a:rPr>
              <a:t>(</a:t>
            </a:r>
            <a:r>
              <a:rPr lang="zh-TW" altLang="en-US" sz="1600" b="1" dirty="0">
                <a:solidFill>
                  <a:srgbClr val="FF0000"/>
                </a:solidFill>
              </a:rPr>
              <a:t>可以用食用鹽 不能粗鹽 也不能用精鹽</a:t>
            </a:r>
            <a:r>
              <a:rPr lang="en-US" altLang="zh-TW" sz="1600" b="1" dirty="0">
                <a:solidFill>
                  <a:srgbClr val="FF0000"/>
                </a:solidFill>
              </a:rPr>
              <a:t>)</a:t>
            </a:r>
            <a:endParaRPr lang="zh-TW" altLang="en-US" sz="1600" b="1" dirty="0">
              <a:solidFill>
                <a:srgbClr val="FF0000"/>
              </a:solidFill>
            </a:endParaRPr>
          </a:p>
          <a:p>
            <a:r>
              <a:rPr lang="zh-TW" altLang="en-US" sz="1600" dirty="0"/>
              <a:t>水量	                      約 </a:t>
            </a:r>
            <a:r>
              <a:rPr lang="en-US" altLang="zh-TW" sz="1600" dirty="0"/>
              <a:t>780 mL</a:t>
            </a:r>
          </a:p>
          <a:p>
            <a:r>
              <a:rPr lang="zh-TW" altLang="en-US" sz="1600" dirty="0"/>
              <a:t>鹽水濃度	約 </a:t>
            </a:r>
            <a:r>
              <a:rPr lang="en-US" altLang="zh-TW" sz="1600" dirty="0"/>
              <a:t>10%</a:t>
            </a:r>
          </a:p>
          <a:p>
            <a:pPr marL="0" indent="0">
              <a:buNone/>
            </a:pPr>
            <a:endParaRPr lang="en-US" altLang="zh-TW" sz="1600" dirty="0"/>
          </a:p>
          <a:p>
            <a:r>
              <a:rPr lang="zh-TW" altLang="en-US" sz="1600" dirty="0"/>
              <a:t>🔧 建議操作方式</a:t>
            </a:r>
          </a:p>
          <a:p>
            <a:r>
              <a:rPr lang="zh-TW" altLang="en-US" sz="1600" dirty="0"/>
              <a:t>將 </a:t>
            </a:r>
            <a:r>
              <a:rPr lang="en-US" altLang="zh-TW" sz="1600" dirty="0"/>
              <a:t>78 </a:t>
            </a:r>
            <a:r>
              <a:rPr lang="zh-TW" altLang="en-US" sz="1600" dirty="0"/>
              <a:t>克鹽錠溶於 </a:t>
            </a:r>
            <a:r>
              <a:rPr lang="en-US" altLang="zh-TW" sz="1600" dirty="0"/>
              <a:t>780 mL </a:t>
            </a:r>
            <a:r>
              <a:rPr lang="zh-TW" altLang="en-US" sz="1600" dirty="0"/>
              <a:t>溫水 中（約 </a:t>
            </a:r>
            <a:r>
              <a:rPr lang="en-US" altLang="zh-TW" sz="1600" dirty="0"/>
              <a:t>40</a:t>
            </a:r>
            <a:r>
              <a:rPr lang="zh-TW" altLang="en-US" sz="1600" dirty="0"/>
              <a:t>～</a:t>
            </a:r>
            <a:r>
              <a:rPr lang="en-US" altLang="zh-TW" sz="1600" dirty="0"/>
              <a:t>50°C </a:t>
            </a:r>
            <a:r>
              <a:rPr lang="zh-TW" altLang="en-US" sz="1600" dirty="0"/>
              <a:t>可加速溶解）。</a:t>
            </a:r>
          </a:p>
          <a:p>
            <a:r>
              <a:rPr lang="zh-TW" altLang="en-US" sz="1600" dirty="0"/>
              <a:t>將鹽水倒入軟水器中，靜置 </a:t>
            </a:r>
            <a:r>
              <a:rPr lang="en-US" altLang="zh-TW" sz="1600" dirty="0"/>
              <a:t>30</a:t>
            </a:r>
            <a:r>
              <a:rPr lang="zh-TW" altLang="en-US" sz="1600" dirty="0"/>
              <a:t>～</a:t>
            </a:r>
            <a:r>
              <a:rPr lang="en-US" altLang="zh-TW" sz="1600" dirty="0"/>
              <a:t>60 </a:t>
            </a:r>
            <a:r>
              <a:rPr lang="zh-TW" altLang="en-US" sz="1600" dirty="0"/>
              <a:t>分鐘。</a:t>
            </a:r>
          </a:p>
          <a:p>
            <a:r>
              <a:rPr lang="zh-TW" altLang="en-US" sz="1600" dirty="0"/>
              <a:t>再以清水沖洗樹脂，直到無鹹味為止。</a:t>
            </a:r>
          </a:p>
        </p:txBody>
      </p:sp>
      <p:graphicFrame>
        <p:nvGraphicFramePr>
          <p:cNvPr id="4" name="表格 3">
            <a:extLst>
              <a:ext uri="{FF2B5EF4-FFF2-40B4-BE49-F238E27FC236}">
                <a16:creationId xmlns:a16="http://schemas.microsoft.com/office/drawing/2014/main" id="{43DAC6C6-5156-94CD-7386-ABDC7D768850}"/>
              </a:ext>
            </a:extLst>
          </p:cNvPr>
          <p:cNvGraphicFramePr>
            <a:graphicFrameLocks noGrp="1"/>
          </p:cNvGraphicFramePr>
          <p:nvPr>
            <p:extLst>
              <p:ext uri="{D42A27DB-BD31-4B8C-83A1-F6EECF244321}">
                <p14:modId xmlns:p14="http://schemas.microsoft.com/office/powerpoint/2010/main" val="2680040138"/>
              </p:ext>
            </p:extLst>
          </p:nvPr>
        </p:nvGraphicFramePr>
        <p:xfrm>
          <a:off x="175491" y="5445105"/>
          <a:ext cx="10169236" cy="1242060"/>
        </p:xfrm>
        <a:graphic>
          <a:graphicData uri="http://schemas.openxmlformats.org/drawingml/2006/table">
            <a:tbl>
              <a:tblPr/>
              <a:tblGrid>
                <a:gridCol w="3393770">
                  <a:extLst>
                    <a:ext uri="{9D8B030D-6E8A-4147-A177-3AD203B41FA5}">
                      <a16:colId xmlns:a16="http://schemas.microsoft.com/office/drawing/2014/main" val="288589598"/>
                    </a:ext>
                  </a:extLst>
                </a:gridCol>
                <a:gridCol w="1896164">
                  <a:extLst>
                    <a:ext uri="{9D8B030D-6E8A-4147-A177-3AD203B41FA5}">
                      <a16:colId xmlns:a16="http://schemas.microsoft.com/office/drawing/2014/main" val="4293417220"/>
                    </a:ext>
                  </a:extLst>
                </a:gridCol>
                <a:gridCol w="4879302">
                  <a:extLst>
                    <a:ext uri="{9D8B030D-6E8A-4147-A177-3AD203B41FA5}">
                      <a16:colId xmlns:a16="http://schemas.microsoft.com/office/drawing/2014/main" val="2064780660"/>
                    </a:ext>
                  </a:extLst>
                </a:gridCol>
              </a:tblGrid>
              <a:tr h="0">
                <a:tc>
                  <a:txBody>
                    <a:bodyPr/>
                    <a:lstStyle/>
                    <a:p>
                      <a:pPr algn="l" fontAlgn="t">
                        <a:buNone/>
                      </a:pPr>
                      <a:r>
                        <a:rPr lang="zh-TW" altLang="en-US" b="0">
                          <a:effectLst/>
                        </a:rPr>
                        <a:t>步驟</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zh-TW" altLang="en-US" b="0" dirty="0">
                          <a:effectLst/>
                        </a:rPr>
                        <a:t>時間建議</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tc>
                  <a:txBody>
                    <a:bodyPr/>
                    <a:lstStyle/>
                    <a:p>
                      <a:pPr algn="l" fontAlgn="t">
                        <a:buNone/>
                      </a:pPr>
                      <a:r>
                        <a:rPr lang="zh-TW" altLang="en-US" b="0">
                          <a:effectLst/>
                        </a:rPr>
                        <a:t>說明</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4040405680"/>
                  </a:ext>
                </a:extLst>
              </a:tr>
              <a:tr h="0">
                <a:tc>
                  <a:txBody>
                    <a:bodyPr/>
                    <a:lstStyle/>
                    <a:p>
                      <a:pPr algn="l" fontAlgn="t">
                        <a:buNone/>
                      </a:pPr>
                      <a:r>
                        <a:rPr lang="zh-TW" altLang="en-US" dirty="0">
                          <a:effectLst/>
                        </a:rPr>
                        <a:t>鹽水浸泡時間</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a:effectLst/>
                        </a:rPr>
                        <a:t>30</a:t>
                      </a:r>
                      <a:r>
                        <a:rPr lang="zh-TW" altLang="en-US" b="1">
                          <a:effectLst/>
                        </a:rPr>
                        <a:t>～</a:t>
                      </a:r>
                      <a:r>
                        <a:rPr lang="en-US" altLang="zh-TW" b="1">
                          <a:effectLst/>
                        </a:rPr>
                        <a:t>60 </a:t>
                      </a:r>
                      <a:r>
                        <a:rPr lang="zh-TW" altLang="en-US" b="1">
                          <a:effectLst/>
                        </a:rPr>
                        <a:t>分鐘</a:t>
                      </a:r>
                      <a:endParaRPr lang="zh-TW" altLang="en-US">
                        <a:effectLst/>
                      </a:endParaRP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a:effectLst/>
                        </a:rPr>
                        <a:t>讓鹽水充分滲透樹脂，進行離子交換</a:t>
                      </a:r>
                    </a:p>
                  </a:txBody>
                  <a:tcPr marL="114300" marR="76200" marT="76200" marB="66675">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2732918693"/>
                  </a:ext>
                </a:extLst>
              </a:tr>
              <a:tr h="0">
                <a:tc>
                  <a:txBody>
                    <a:bodyPr/>
                    <a:lstStyle/>
                    <a:p>
                      <a:pPr algn="l" fontAlgn="t">
                        <a:buNone/>
                      </a:pPr>
                      <a:r>
                        <a:rPr lang="zh-TW" altLang="en-US">
                          <a:effectLst/>
                        </a:rPr>
                        <a:t>沖洗時間</a:t>
                      </a: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en-US" altLang="zh-TW" b="1">
                          <a:effectLst/>
                        </a:rPr>
                        <a:t>5</a:t>
                      </a:r>
                      <a:r>
                        <a:rPr lang="zh-TW" altLang="en-US" b="1">
                          <a:effectLst/>
                        </a:rPr>
                        <a:t>～</a:t>
                      </a:r>
                      <a:r>
                        <a:rPr lang="en-US" altLang="zh-TW" b="1">
                          <a:effectLst/>
                        </a:rPr>
                        <a:t>10 </a:t>
                      </a:r>
                      <a:r>
                        <a:rPr lang="zh-TW" altLang="en-US" b="1">
                          <a:effectLst/>
                        </a:rPr>
                        <a:t>分鐘</a:t>
                      </a:r>
                      <a:endParaRPr lang="zh-TW" altLang="en-US">
                        <a:effectLst/>
                      </a:endParaRP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tc>
                  <a:txBody>
                    <a:bodyPr/>
                    <a:lstStyle/>
                    <a:p>
                      <a:pPr algn="l" fontAlgn="t">
                        <a:buNone/>
                      </a:pPr>
                      <a:r>
                        <a:rPr lang="zh-TW" altLang="en-US" dirty="0">
                          <a:effectLst/>
                        </a:rPr>
                        <a:t>使用清水沖洗，直到無鹹味或泡沫為止</a:t>
                      </a:r>
                    </a:p>
                  </a:txBody>
                  <a:tcPr marL="114300" marR="76200" marT="76200" marB="57150">
                    <a:lnL w="9525" cap="flat" cmpd="sng" algn="ctr">
                      <a:solidFill>
                        <a:srgbClr val="E6E6E6"/>
                      </a:solidFill>
                      <a:prstDash val="solid"/>
                      <a:round/>
                      <a:headEnd type="none" w="med" len="med"/>
                      <a:tailEnd type="none" w="med" len="med"/>
                    </a:lnL>
                    <a:lnR w="9525" cap="flat" cmpd="sng" algn="ctr">
                      <a:solidFill>
                        <a:srgbClr val="E6E6E6"/>
                      </a:solidFill>
                      <a:prstDash val="solid"/>
                      <a:round/>
                      <a:headEnd type="none" w="med" len="med"/>
                      <a:tailEnd type="none" w="med" len="med"/>
                    </a:lnR>
                    <a:lnT w="9525" cap="flat" cmpd="sng" algn="ctr">
                      <a:solidFill>
                        <a:srgbClr val="E6E6E6"/>
                      </a:solidFill>
                      <a:prstDash val="solid"/>
                      <a:round/>
                      <a:headEnd type="none" w="med" len="med"/>
                      <a:tailEnd type="none" w="med" len="med"/>
                    </a:lnT>
                    <a:lnB w="9525" cap="flat" cmpd="sng" algn="ctr">
                      <a:solidFill>
                        <a:srgbClr val="E6E6E6"/>
                      </a:solidFill>
                      <a:prstDash val="solid"/>
                      <a:round/>
                      <a:headEnd type="none" w="med" len="med"/>
                      <a:tailEnd type="none" w="med" len="med"/>
                    </a:lnB>
                    <a:noFill/>
                  </a:tcPr>
                </a:tc>
                <a:extLst>
                  <a:ext uri="{0D108BD9-81ED-4DB2-BD59-A6C34878D82A}">
                    <a16:rowId xmlns:a16="http://schemas.microsoft.com/office/drawing/2014/main" val="3895531349"/>
                  </a:ext>
                </a:extLst>
              </a:tr>
            </a:tbl>
          </a:graphicData>
        </a:graphic>
      </p:graphicFrame>
      <p:pic>
        <p:nvPicPr>
          <p:cNvPr id="6" name="圖片 5">
            <a:extLst>
              <a:ext uri="{FF2B5EF4-FFF2-40B4-BE49-F238E27FC236}">
                <a16:creationId xmlns:a16="http://schemas.microsoft.com/office/drawing/2014/main" id="{0D9B3D20-CEA5-F1FD-6B7E-23FC5EBDC4C8}"/>
              </a:ext>
            </a:extLst>
          </p:cNvPr>
          <p:cNvPicPr>
            <a:picLocks noChangeAspect="1"/>
          </p:cNvPicPr>
          <p:nvPr/>
        </p:nvPicPr>
        <p:blipFill>
          <a:blip r:embed="rId2"/>
          <a:stretch>
            <a:fillRect/>
          </a:stretch>
        </p:blipFill>
        <p:spPr>
          <a:xfrm>
            <a:off x="5429157" y="22358"/>
            <a:ext cx="1747498" cy="5254977"/>
          </a:xfrm>
          <a:prstGeom prst="rect">
            <a:avLst/>
          </a:prstGeom>
        </p:spPr>
      </p:pic>
      <p:pic>
        <p:nvPicPr>
          <p:cNvPr id="10" name="圖片 9">
            <a:extLst>
              <a:ext uri="{FF2B5EF4-FFF2-40B4-BE49-F238E27FC236}">
                <a16:creationId xmlns:a16="http://schemas.microsoft.com/office/drawing/2014/main" id="{FC28069B-42D6-9091-EBF8-8E9A1935A21D}"/>
              </a:ext>
            </a:extLst>
          </p:cNvPr>
          <p:cNvPicPr>
            <a:picLocks noChangeAspect="1"/>
          </p:cNvPicPr>
          <p:nvPr/>
        </p:nvPicPr>
        <p:blipFill>
          <a:blip r:embed="rId3"/>
          <a:srcRect r="4513"/>
          <a:stretch>
            <a:fillRect/>
          </a:stretch>
        </p:blipFill>
        <p:spPr>
          <a:xfrm>
            <a:off x="6935555" y="22358"/>
            <a:ext cx="5256445" cy="3311969"/>
          </a:xfrm>
          <a:prstGeom prst="rect">
            <a:avLst/>
          </a:prstGeom>
        </p:spPr>
      </p:pic>
    </p:spTree>
    <p:extLst>
      <p:ext uri="{BB962C8B-B14F-4D97-AF65-F5344CB8AC3E}">
        <p14:creationId xmlns:p14="http://schemas.microsoft.com/office/powerpoint/2010/main" val="3683748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793CB94-2754-4E54-96AE-A4AE68AAB500}"/>
              </a:ext>
            </a:extLst>
          </p:cNvPr>
          <p:cNvPicPr>
            <a:picLocks noChangeAspect="1"/>
          </p:cNvPicPr>
          <p:nvPr/>
        </p:nvPicPr>
        <p:blipFill>
          <a:blip r:embed="rId2"/>
          <a:stretch>
            <a:fillRect/>
          </a:stretch>
        </p:blipFill>
        <p:spPr>
          <a:xfrm>
            <a:off x="8104748" y="4058194"/>
            <a:ext cx="4087252" cy="2799806"/>
          </a:xfrm>
          <a:prstGeom prst="rect">
            <a:avLst/>
          </a:prstGeom>
        </p:spPr>
      </p:pic>
      <p:pic>
        <p:nvPicPr>
          <p:cNvPr id="9" name="圖片 8">
            <a:extLst>
              <a:ext uri="{FF2B5EF4-FFF2-40B4-BE49-F238E27FC236}">
                <a16:creationId xmlns:a16="http://schemas.microsoft.com/office/drawing/2014/main" id="{4BEE8FF6-B8ED-2EB6-B443-80D657BC81B3}"/>
              </a:ext>
            </a:extLst>
          </p:cNvPr>
          <p:cNvPicPr>
            <a:picLocks noChangeAspect="1"/>
          </p:cNvPicPr>
          <p:nvPr/>
        </p:nvPicPr>
        <p:blipFill>
          <a:blip r:embed="rId3"/>
          <a:srcRect l="2470" t="3687" b="1609"/>
          <a:stretch/>
        </p:blipFill>
        <p:spPr>
          <a:xfrm>
            <a:off x="8104747" y="-1"/>
            <a:ext cx="4087251" cy="4087253"/>
          </a:xfrm>
          <a:prstGeom prst="rect">
            <a:avLst/>
          </a:prstGeom>
        </p:spPr>
      </p:pic>
      <p:sp>
        <p:nvSpPr>
          <p:cNvPr id="16" name="文字方塊 15">
            <a:extLst>
              <a:ext uri="{FF2B5EF4-FFF2-40B4-BE49-F238E27FC236}">
                <a16:creationId xmlns:a16="http://schemas.microsoft.com/office/drawing/2014/main" id="{F87B3EDD-0CCA-3AA7-5789-695FD20E4B51}"/>
              </a:ext>
            </a:extLst>
          </p:cNvPr>
          <p:cNvSpPr txBox="1"/>
          <p:nvPr/>
        </p:nvSpPr>
        <p:spPr>
          <a:xfrm>
            <a:off x="0" y="0"/>
            <a:ext cx="7982828" cy="5078313"/>
          </a:xfrm>
          <a:prstGeom prst="rect">
            <a:avLst/>
          </a:prstGeom>
          <a:noFill/>
        </p:spPr>
        <p:txBody>
          <a:bodyPr wrap="square">
            <a:spAutoFit/>
          </a:bodyPr>
          <a:lstStyle/>
          <a:p>
            <a:r>
              <a:rPr lang="zh-TW" altLang="en-US" dirty="0"/>
              <a:t>📌 重要通知：</a:t>
            </a:r>
            <a:r>
              <a:rPr lang="en-US" altLang="zh-TW" dirty="0"/>
              <a:t>3</a:t>
            </a:r>
            <a:r>
              <a:rPr lang="zh-TW" altLang="en-US" dirty="0"/>
              <a:t>分快接減壓閥異常脫落提醒與檢查強化</a:t>
            </a:r>
            <a:endParaRPr lang="en-US" altLang="zh-TW" dirty="0"/>
          </a:p>
          <a:p>
            <a:endParaRPr lang="en-US" altLang="zh-TW" dirty="0"/>
          </a:p>
          <a:p>
            <a:r>
              <a:rPr lang="zh-TW" altLang="en-US" dirty="0"/>
              <a:t>近期發現</a:t>
            </a:r>
            <a:r>
              <a:rPr lang="en-US" altLang="zh-TW" dirty="0"/>
              <a:t>3</a:t>
            </a:r>
            <a:r>
              <a:rPr lang="zh-TW" altLang="en-US" dirty="0"/>
              <a:t>分快接減壓閥在一個月內共發生</a:t>
            </a:r>
            <a:r>
              <a:rPr lang="en-US" altLang="zh-TW" dirty="0"/>
              <a:t>3</a:t>
            </a:r>
            <a:r>
              <a:rPr lang="zh-TW" altLang="en-US" dirty="0"/>
              <a:t>起進水端快接頭異常脫落事件</a:t>
            </a:r>
            <a:endParaRPr lang="en-US" altLang="zh-TW" dirty="0"/>
          </a:p>
          <a:p>
            <a:endParaRPr lang="en-US" altLang="zh-TW" dirty="0"/>
          </a:p>
          <a:p>
            <a:r>
              <a:rPr lang="zh-TW" altLang="en-US" dirty="0"/>
              <a:t>其中</a:t>
            </a:r>
            <a:r>
              <a:rPr lang="en-US" altLang="zh-TW" dirty="0"/>
              <a:t>2</a:t>
            </a:r>
            <a:r>
              <a:rPr lang="zh-TW" altLang="en-US" dirty="0"/>
              <a:t>起技師當下即發現異常並立即更換</a:t>
            </a:r>
            <a:endParaRPr lang="en-US" altLang="zh-TW" dirty="0"/>
          </a:p>
          <a:p>
            <a:r>
              <a:rPr lang="zh-TW" altLang="en-US" dirty="0"/>
              <a:t>另</a:t>
            </a:r>
            <a:r>
              <a:rPr lang="en-US" altLang="zh-TW" dirty="0"/>
              <a:t>1</a:t>
            </a:r>
            <a:r>
              <a:rPr lang="zh-TW" altLang="en-US" dirty="0"/>
              <a:t>起為安裝當日即發生異常情況</a:t>
            </a:r>
            <a:endParaRPr lang="en-US" altLang="zh-TW" dirty="0"/>
          </a:p>
          <a:p>
            <a:r>
              <a:rPr lang="zh-TW" altLang="en-US" dirty="0"/>
              <a:t>為避免類似問題再次發生並造成漏水與財損，請店長與技師務必留意以下檢查事項：</a:t>
            </a:r>
            <a:endParaRPr lang="en-US" altLang="zh-TW" dirty="0"/>
          </a:p>
          <a:p>
            <a:endParaRPr lang="en-US" altLang="zh-TW" dirty="0"/>
          </a:p>
          <a:p>
            <a:r>
              <a:rPr lang="zh-TW" altLang="en-US" dirty="0"/>
              <a:t>⚙️ 安裝檢查步驟強化：</a:t>
            </a:r>
            <a:endParaRPr lang="en-US" altLang="zh-TW" dirty="0"/>
          </a:p>
          <a:p>
            <a:r>
              <a:rPr lang="en-US" altLang="zh-TW" dirty="0"/>
              <a:t>1.</a:t>
            </a:r>
            <a:r>
              <a:rPr lang="zh-TW" altLang="en-US" dirty="0"/>
              <a:t>拉扯測試：將兩端</a:t>
            </a:r>
            <a:r>
              <a:rPr lang="en-US" altLang="zh-TW" dirty="0"/>
              <a:t>3</a:t>
            </a:r>
            <a:r>
              <a:rPr lang="zh-TW" altLang="en-US" dirty="0"/>
              <a:t>分白色</a:t>
            </a:r>
            <a:r>
              <a:rPr lang="en-US" altLang="zh-TW" dirty="0"/>
              <a:t>PE</a:t>
            </a:r>
            <a:r>
              <a:rPr lang="zh-TW" altLang="en-US" dirty="0"/>
              <a:t>管插入快接減壓閥後，請技師分別用雙手拉扯兩端管線，確認快接頭牢固不脫落。</a:t>
            </a:r>
            <a:endParaRPr lang="en-US" altLang="zh-TW" dirty="0"/>
          </a:p>
          <a:p>
            <a:r>
              <a:rPr lang="en-US" altLang="zh-TW" dirty="0"/>
              <a:t>2.</a:t>
            </a:r>
            <a:r>
              <a:rPr lang="zh-TW" altLang="en-US" dirty="0"/>
              <a:t>拍攝檢查停留：安裝完成後拍攝檢查影片時，請在</a:t>
            </a:r>
            <a:r>
              <a:rPr lang="en-US" altLang="zh-TW" dirty="0"/>
              <a:t>3</a:t>
            </a:r>
            <a:r>
              <a:rPr lang="zh-TW" altLang="en-US" dirty="0"/>
              <a:t>分快接減壓閥處多停留至少</a:t>
            </a:r>
            <a:r>
              <a:rPr lang="en-US" altLang="zh-TW" dirty="0"/>
              <a:t>5</a:t>
            </a:r>
            <a:r>
              <a:rPr lang="zh-TW" altLang="en-US" dirty="0"/>
              <a:t>秒，觀察是否有滲漏或異常。</a:t>
            </a:r>
            <a:endParaRPr lang="en-US" altLang="zh-TW" dirty="0"/>
          </a:p>
          <a:p>
            <a:endParaRPr lang="en-US" altLang="zh-TW" dirty="0"/>
          </a:p>
          <a:p>
            <a:r>
              <a:rPr lang="zh-TW" altLang="en-US" dirty="0"/>
              <a:t>🔍 品保處置說明：針對總倉現有庫存，品保部將安排全面檢查，合格品將於標籤上以黑點做記號，以便後續辨識與區分。請各位技師與店長務必遵照以上檢查流程，確保安裝品質，謝謝配合！</a:t>
            </a:r>
          </a:p>
        </p:txBody>
      </p:sp>
      <p:pic>
        <p:nvPicPr>
          <p:cNvPr id="3" name="圖片 2">
            <a:extLst>
              <a:ext uri="{FF2B5EF4-FFF2-40B4-BE49-F238E27FC236}">
                <a16:creationId xmlns:a16="http://schemas.microsoft.com/office/drawing/2014/main" id="{0732AAE0-6A09-5991-086D-4103678F802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5194254" y="4835433"/>
            <a:ext cx="2331296" cy="2022567"/>
          </a:xfrm>
          <a:prstGeom prst="rect">
            <a:avLst/>
          </a:prstGeom>
        </p:spPr>
      </p:pic>
      <p:pic>
        <p:nvPicPr>
          <p:cNvPr id="4" name="圖片 3">
            <a:extLst>
              <a:ext uri="{FF2B5EF4-FFF2-40B4-BE49-F238E27FC236}">
                <a16:creationId xmlns:a16="http://schemas.microsoft.com/office/drawing/2014/main" id="{707B7860-284F-CB95-8371-0EB4826CE51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2057" t="31755" r="27514" b="32939"/>
          <a:stretch>
            <a:fillRect/>
          </a:stretch>
        </p:blipFill>
        <p:spPr>
          <a:xfrm>
            <a:off x="775062" y="5033069"/>
            <a:ext cx="3004458" cy="1824931"/>
          </a:xfrm>
          <a:prstGeom prst="rect">
            <a:avLst/>
          </a:prstGeom>
        </p:spPr>
      </p:pic>
      <p:sp>
        <p:nvSpPr>
          <p:cNvPr id="6" name="箭號: 向右 5">
            <a:extLst>
              <a:ext uri="{FF2B5EF4-FFF2-40B4-BE49-F238E27FC236}">
                <a16:creationId xmlns:a16="http://schemas.microsoft.com/office/drawing/2014/main" id="{6360DF66-D411-0B22-2E42-55A41BBBFDA8}"/>
              </a:ext>
            </a:extLst>
          </p:cNvPr>
          <p:cNvSpPr/>
          <p:nvPr/>
        </p:nvSpPr>
        <p:spPr>
          <a:xfrm rot="9733288">
            <a:off x="3482472" y="6063606"/>
            <a:ext cx="835536" cy="39733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86425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文字 的圖片&#10;&#10;AI 產生的內容可能不正確。">
            <a:extLst>
              <a:ext uri="{FF2B5EF4-FFF2-40B4-BE49-F238E27FC236}">
                <a16:creationId xmlns:a16="http://schemas.microsoft.com/office/drawing/2014/main" id="{BD79D9EC-487F-B4C1-795C-FAAFE87CA649}"/>
              </a:ext>
            </a:extLst>
          </p:cNvPr>
          <p:cNvPicPr>
            <a:picLocks noChangeAspect="1"/>
          </p:cNvPicPr>
          <p:nvPr/>
        </p:nvPicPr>
        <p:blipFill>
          <a:blip r:embed="rId3">
            <a:extLst>
              <a:ext uri="{28A0092B-C50C-407E-A947-70E740481C1C}">
                <a14:useLocalDpi xmlns:a14="http://schemas.microsoft.com/office/drawing/2010/main" val="0"/>
              </a:ext>
            </a:extLst>
          </a:blip>
          <a:srcRect l="4219" t="17373" r="3681" b="19731"/>
          <a:stretch>
            <a:fillRect/>
          </a:stretch>
        </p:blipFill>
        <p:spPr>
          <a:xfrm>
            <a:off x="3172507" y="1"/>
            <a:ext cx="3442082" cy="3133436"/>
          </a:xfrm>
          <a:prstGeom prst="rect">
            <a:avLst/>
          </a:prstGeom>
        </p:spPr>
      </p:pic>
      <p:pic>
        <p:nvPicPr>
          <p:cNvPr id="7" name="圖片 6" descr="一張含有 文字, 白板, 筆跡, 室內 的圖片&#10;&#10;AI 產生的內容可能不正確。">
            <a:extLst>
              <a:ext uri="{FF2B5EF4-FFF2-40B4-BE49-F238E27FC236}">
                <a16:creationId xmlns:a16="http://schemas.microsoft.com/office/drawing/2014/main" id="{8D6104FD-29EF-B1CC-07AB-6A9FF8006892}"/>
              </a:ext>
            </a:extLst>
          </p:cNvPr>
          <p:cNvPicPr>
            <a:picLocks noChangeAspect="1"/>
          </p:cNvPicPr>
          <p:nvPr/>
        </p:nvPicPr>
        <p:blipFill>
          <a:blip r:embed="rId4">
            <a:extLst>
              <a:ext uri="{28A0092B-C50C-407E-A947-70E740481C1C}">
                <a14:useLocalDpi xmlns:a14="http://schemas.microsoft.com/office/drawing/2010/main" val="0"/>
              </a:ext>
            </a:extLst>
          </a:blip>
          <a:srcRect l="20377" t="35286" r="6825" b="16633"/>
          <a:stretch>
            <a:fillRect/>
          </a:stretch>
        </p:blipFill>
        <p:spPr>
          <a:xfrm>
            <a:off x="3172506" y="3133436"/>
            <a:ext cx="3745167" cy="3297383"/>
          </a:xfrm>
          <a:prstGeom prst="rect">
            <a:avLst/>
          </a:prstGeom>
        </p:spPr>
      </p:pic>
      <p:pic>
        <p:nvPicPr>
          <p:cNvPr id="9" name="圖片 8" descr="一張含有 文字, 電池 的圖片&#10;&#10;AI 產生的內容可能不正確。">
            <a:extLst>
              <a:ext uri="{FF2B5EF4-FFF2-40B4-BE49-F238E27FC236}">
                <a16:creationId xmlns:a16="http://schemas.microsoft.com/office/drawing/2014/main" id="{87556640-6B60-706F-37C2-D115E7AE2E4C}"/>
              </a:ext>
            </a:extLst>
          </p:cNvPr>
          <p:cNvPicPr>
            <a:picLocks noChangeAspect="1"/>
          </p:cNvPicPr>
          <p:nvPr/>
        </p:nvPicPr>
        <p:blipFill>
          <a:blip r:embed="rId5">
            <a:extLst>
              <a:ext uri="{28A0092B-C50C-407E-A947-70E740481C1C}">
                <a14:useLocalDpi xmlns:a14="http://schemas.microsoft.com/office/drawing/2010/main" val="0"/>
              </a:ext>
            </a:extLst>
          </a:blip>
          <a:srcRect l="11221" t="15623" r="4398" b="16499"/>
          <a:stretch>
            <a:fillRect/>
          </a:stretch>
        </p:blipFill>
        <p:spPr>
          <a:xfrm>
            <a:off x="56569" y="3133436"/>
            <a:ext cx="3115937" cy="3341343"/>
          </a:xfrm>
          <a:prstGeom prst="rect">
            <a:avLst/>
          </a:prstGeom>
        </p:spPr>
      </p:pic>
      <p:pic>
        <p:nvPicPr>
          <p:cNvPr id="11" name="圖片 10" descr="一張含有 文字, 電池, 駕駛 的圖片&#10;&#10;AI 產生的內容可能不正確。">
            <a:extLst>
              <a:ext uri="{FF2B5EF4-FFF2-40B4-BE49-F238E27FC236}">
                <a16:creationId xmlns:a16="http://schemas.microsoft.com/office/drawing/2014/main" id="{FB1AA51A-224D-22B0-F5A5-6F16740D9E3B}"/>
              </a:ext>
            </a:extLst>
          </p:cNvPr>
          <p:cNvPicPr>
            <a:picLocks noChangeAspect="1"/>
          </p:cNvPicPr>
          <p:nvPr/>
        </p:nvPicPr>
        <p:blipFill>
          <a:blip r:embed="rId6">
            <a:extLst>
              <a:ext uri="{28A0092B-C50C-407E-A947-70E740481C1C}">
                <a14:useLocalDpi xmlns:a14="http://schemas.microsoft.com/office/drawing/2010/main" val="0"/>
              </a:ext>
            </a:extLst>
          </a:blip>
          <a:srcRect l="7450" t="12660" r="19659" b="33333"/>
          <a:stretch>
            <a:fillRect/>
          </a:stretch>
        </p:blipFill>
        <p:spPr>
          <a:xfrm>
            <a:off x="0" y="0"/>
            <a:ext cx="3172506" cy="3133436"/>
          </a:xfrm>
          <a:prstGeom prst="rect">
            <a:avLst/>
          </a:prstGeom>
        </p:spPr>
      </p:pic>
      <p:pic>
        <p:nvPicPr>
          <p:cNvPr id="13" name="圖片 12" descr="一張含有 文字, 數字, 字型, 螢幕擷取畫面 的圖片&#10;&#10;AI 產生的內容可能不正確。">
            <a:extLst>
              <a:ext uri="{FF2B5EF4-FFF2-40B4-BE49-F238E27FC236}">
                <a16:creationId xmlns:a16="http://schemas.microsoft.com/office/drawing/2014/main" id="{BB56D773-A835-77CB-9AC2-90234DA177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2730" y="0"/>
            <a:ext cx="3467100" cy="4181475"/>
          </a:xfrm>
          <a:prstGeom prst="rect">
            <a:avLst/>
          </a:prstGeom>
        </p:spPr>
      </p:pic>
      <p:sp>
        <p:nvSpPr>
          <p:cNvPr id="15" name="文字方塊 14">
            <a:extLst>
              <a:ext uri="{FF2B5EF4-FFF2-40B4-BE49-F238E27FC236}">
                <a16:creationId xmlns:a16="http://schemas.microsoft.com/office/drawing/2014/main" id="{0692683A-916D-67C6-3B54-72359756757D}"/>
              </a:ext>
            </a:extLst>
          </p:cNvPr>
          <p:cNvSpPr txBox="1"/>
          <p:nvPr/>
        </p:nvSpPr>
        <p:spPr>
          <a:xfrm>
            <a:off x="6917673" y="4879127"/>
            <a:ext cx="5274327" cy="1200329"/>
          </a:xfrm>
          <a:prstGeom prst="rect">
            <a:avLst/>
          </a:prstGeom>
          <a:noFill/>
        </p:spPr>
        <p:txBody>
          <a:bodyPr wrap="square">
            <a:spAutoFit/>
          </a:bodyPr>
          <a:lstStyle/>
          <a:p>
            <a:r>
              <a:rPr lang="zh-TW" altLang="en-US" dirty="0"/>
              <a:t>因有門市業務經理來電詢問總功率，故在此提供給門市</a:t>
            </a:r>
          </a:p>
          <a:p>
            <a:r>
              <a:rPr lang="zh-TW" altLang="en-US" dirty="0"/>
              <a:t>後續有資料可查</a:t>
            </a:r>
          </a:p>
          <a:p>
            <a:r>
              <a:rPr lang="zh-TW" altLang="en-US" dirty="0"/>
              <a:t>另外機器標籤上都有此訊息，也一併告知門市</a:t>
            </a:r>
          </a:p>
        </p:txBody>
      </p:sp>
    </p:spTree>
    <p:extLst>
      <p:ext uri="{BB962C8B-B14F-4D97-AF65-F5344CB8AC3E}">
        <p14:creationId xmlns:p14="http://schemas.microsoft.com/office/powerpoint/2010/main" val="1218815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C58A8CE-A1D2-6ECD-59F3-C67FF5654595}"/>
              </a:ext>
            </a:extLst>
          </p:cNvPr>
          <p:cNvSpPr txBox="1"/>
          <p:nvPr/>
        </p:nvSpPr>
        <p:spPr>
          <a:xfrm>
            <a:off x="0" y="0"/>
            <a:ext cx="12192000" cy="2585323"/>
          </a:xfrm>
          <a:prstGeom prst="rect">
            <a:avLst/>
          </a:prstGeom>
          <a:noFill/>
        </p:spPr>
        <p:txBody>
          <a:bodyPr wrap="square">
            <a:spAutoFit/>
          </a:bodyPr>
          <a:lstStyle/>
          <a:p>
            <a:r>
              <a:rPr lang="zh-TW" altLang="en-US" dirty="0"/>
              <a:t>水樣檢驗作業規範：</a:t>
            </a:r>
          </a:p>
          <a:p>
            <a:r>
              <a:rPr lang="zh-TW" altLang="en-US" dirty="0"/>
              <a:t>容器要求：檢驗用水樣請務必使用礦泉水瓶回收，不得使用夾鏈袋、果汁瓶或其他非標準容器，以確保樣品品質與檢驗準確性。</a:t>
            </a:r>
          </a:p>
          <a:p>
            <a:r>
              <a:rPr lang="zh-TW" altLang="en-US" dirty="0"/>
              <a:t>送樣流程：</a:t>
            </a:r>
          </a:p>
          <a:p>
            <a:r>
              <a:rPr lang="zh-TW" altLang="en-US" dirty="0"/>
              <a:t>送回水樣前，需事先提出申請，並說明客戶訴求與檢驗目的。</a:t>
            </a:r>
          </a:p>
          <a:p>
            <a:r>
              <a:rPr lang="zh-TW" altLang="en-US" dirty="0"/>
              <a:t>依照公司既定流程執行，確保作業一致性與效率。</a:t>
            </a:r>
          </a:p>
          <a:p>
            <a:r>
              <a:rPr lang="zh-TW" altLang="en-US" dirty="0"/>
              <a:t>此規範旨在提升檢驗準確度與客戶滿意度，請各單位配合執行並持續回饋優化建議。</a:t>
            </a:r>
            <a:endParaRPr lang="en-US" altLang="zh-TW" dirty="0"/>
          </a:p>
          <a:p>
            <a:endParaRPr lang="en-US" altLang="zh-TW" dirty="0"/>
          </a:p>
          <a:p>
            <a:r>
              <a:rPr lang="zh-TW" altLang="en-US" dirty="0"/>
              <a:t>🧪 品保可檢測水質項目</a:t>
            </a:r>
          </a:p>
        </p:txBody>
      </p:sp>
      <p:graphicFrame>
        <p:nvGraphicFramePr>
          <p:cNvPr id="7" name="表格 6">
            <a:extLst>
              <a:ext uri="{FF2B5EF4-FFF2-40B4-BE49-F238E27FC236}">
                <a16:creationId xmlns:a16="http://schemas.microsoft.com/office/drawing/2014/main" id="{10A35562-1492-9C6B-F1BB-616F8CB4BA91}"/>
              </a:ext>
            </a:extLst>
          </p:cNvPr>
          <p:cNvGraphicFramePr>
            <a:graphicFrameLocks noGrp="1"/>
          </p:cNvGraphicFramePr>
          <p:nvPr>
            <p:extLst>
              <p:ext uri="{D42A27DB-BD31-4B8C-83A1-F6EECF244321}">
                <p14:modId xmlns:p14="http://schemas.microsoft.com/office/powerpoint/2010/main" val="932671614"/>
              </p:ext>
            </p:extLst>
          </p:nvPr>
        </p:nvGraphicFramePr>
        <p:xfrm>
          <a:off x="255588" y="2945968"/>
          <a:ext cx="11680824" cy="3434976"/>
        </p:xfrm>
        <a:graphic>
          <a:graphicData uri="http://schemas.openxmlformats.org/drawingml/2006/table">
            <a:tbl>
              <a:tblPr>
                <a:tableStyleId>{C4B1156A-380E-4F78-BDF5-A606A8083BF9}</a:tableStyleId>
              </a:tblPr>
              <a:tblGrid>
                <a:gridCol w="2056535">
                  <a:extLst>
                    <a:ext uri="{9D8B030D-6E8A-4147-A177-3AD203B41FA5}">
                      <a16:colId xmlns:a16="http://schemas.microsoft.com/office/drawing/2014/main" val="226773317"/>
                    </a:ext>
                  </a:extLst>
                </a:gridCol>
                <a:gridCol w="5730681">
                  <a:extLst>
                    <a:ext uri="{9D8B030D-6E8A-4147-A177-3AD203B41FA5}">
                      <a16:colId xmlns:a16="http://schemas.microsoft.com/office/drawing/2014/main" val="2908860395"/>
                    </a:ext>
                  </a:extLst>
                </a:gridCol>
                <a:gridCol w="3893608">
                  <a:extLst>
                    <a:ext uri="{9D8B030D-6E8A-4147-A177-3AD203B41FA5}">
                      <a16:colId xmlns:a16="http://schemas.microsoft.com/office/drawing/2014/main" val="2499010001"/>
                    </a:ext>
                  </a:extLst>
                </a:gridCol>
              </a:tblGrid>
              <a:tr h="283958">
                <a:tc>
                  <a:txBody>
                    <a:bodyPr/>
                    <a:lstStyle/>
                    <a:p>
                      <a:pPr algn="l" rtl="0" fontAlgn="ctr">
                        <a:buNone/>
                      </a:pPr>
                      <a:r>
                        <a:rPr lang="zh-TW" altLang="en-US" sz="1700" u="none" strike="noStrike" dirty="0">
                          <a:effectLst/>
                        </a:rPr>
                        <a:t>檢測項目</a:t>
                      </a:r>
                      <a:endParaRPr lang="zh-TW" alt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a:effectLst/>
                        </a:rPr>
                        <a:t>說明</a:t>
                      </a:r>
                      <a:endParaRPr lang="zh-TW" altLang="en-US" sz="1700" b="0"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ctr" rtl="0" fontAlgn="ctr">
                        <a:buNone/>
                      </a:pPr>
                      <a:r>
                        <a:rPr lang="zh-TW" altLang="en-US" sz="1700" u="none" strike="noStrike" dirty="0">
                          <a:effectLst/>
                        </a:rPr>
                        <a:t>標準</a:t>
                      </a:r>
                      <a:endParaRPr lang="zh-TW" alt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3902944678"/>
                  </a:ext>
                </a:extLst>
              </a:tr>
              <a:tr h="567916">
                <a:tc>
                  <a:txBody>
                    <a:bodyPr/>
                    <a:lstStyle/>
                    <a:p>
                      <a:pPr algn="l" rtl="0" fontAlgn="ctr">
                        <a:buNone/>
                      </a:pPr>
                      <a:r>
                        <a:rPr lang="en-US" altLang="zh-TW" sz="1700" u="none" strike="noStrike" dirty="0">
                          <a:effectLst/>
                        </a:rPr>
                        <a:t>pH</a:t>
                      </a:r>
                      <a:r>
                        <a:rPr lang="zh-TW" altLang="en-US" sz="1700" u="none" strike="noStrike" dirty="0">
                          <a:effectLst/>
                        </a:rPr>
                        <a:t>值（酸鹼值）</a:t>
                      </a:r>
                      <a:endParaRPr lang="zh-TW" altLang="en-US" sz="1700" b="1" i="0" u="none" strike="noStrike" dirty="0">
                        <a:solidFill>
                          <a:srgbClr val="000000"/>
                        </a:solidFill>
                        <a:effectLst/>
                        <a:latin typeface="Aptos" panose="020B00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a:effectLst/>
                        </a:rPr>
                        <a:t>測量水的酸鹼程度，影響水的口感與管線腐蝕性。</a:t>
                      </a:r>
                      <a:endParaRPr lang="zh-TW" altLang="en-US" sz="1700" b="0"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endParaRPr lang="zh-TW" altLang="en-US" sz="1700" b="1" i="0" u="none" strike="noStrike" dirty="0">
                        <a:solidFill>
                          <a:srgbClr val="000000"/>
                        </a:solidFill>
                        <a:effectLst/>
                        <a:latin typeface="Aptos" panose="020B00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2442064723"/>
                  </a:ext>
                </a:extLst>
              </a:tr>
              <a:tr h="293118">
                <a:tc rowSpan="3">
                  <a:txBody>
                    <a:bodyPr/>
                    <a:lstStyle/>
                    <a:p>
                      <a:pPr algn="l" rtl="0" fontAlgn="ctr">
                        <a:buNone/>
                      </a:pPr>
                      <a:r>
                        <a:rPr lang="zh-TW" altLang="en-US" sz="1700" u="none" strike="noStrike" dirty="0">
                          <a:effectLst/>
                        </a:rPr>
                        <a:t>水質硬度</a:t>
                      </a:r>
                      <a:endParaRPr lang="zh-TW" altLang="en-US" sz="1700" b="1"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rowSpan="3">
                  <a:txBody>
                    <a:bodyPr/>
                    <a:lstStyle/>
                    <a:p>
                      <a:pPr algn="l" rtl="0" fontAlgn="ctr">
                        <a:buNone/>
                      </a:pPr>
                      <a:r>
                        <a:rPr lang="zh-TW" altLang="en-US" sz="1700" u="none" strike="noStrike">
                          <a:effectLst/>
                        </a:rPr>
                        <a:t>代表水中鈣、鎂離子的濃度，影響口感與水垢形成。</a:t>
                      </a:r>
                      <a:endParaRPr lang="zh-TW" altLang="en-US" sz="1700" b="0"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a:effectLst/>
                        </a:rPr>
                        <a:t>軟水：</a:t>
                      </a:r>
                      <a:r>
                        <a:rPr lang="en-US" altLang="zh-TW" sz="1700" u="none" strike="noStrike">
                          <a:effectLst/>
                        </a:rPr>
                        <a:t>0~75 </a:t>
                      </a:r>
                      <a:r>
                        <a:rPr lang="en-US" sz="1700" u="none" strike="noStrike">
                          <a:effectLst/>
                        </a:rPr>
                        <a:t>mg/L</a:t>
                      </a:r>
                      <a:endParaRPr lang="en-US" sz="1700" b="0"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2502397720"/>
                  </a:ext>
                </a:extLst>
              </a:tr>
              <a:tr h="293118">
                <a:tc vMerge="1">
                  <a:txBody>
                    <a:bodyPr/>
                    <a:lstStyle/>
                    <a:p>
                      <a:endParaRPr lang="zh-TW" altLang="en-US"/>
                    </a:p>
                  </a:txBody>
                  <a:tcPr/>
                </a:tc>
                <a:tc vMerge="1">
                  <a:txBody>
                    <a:bodyPr/>
                    <a:lstStyle/>
                    <a:p>
                      <a:endParaRPr lang="zh-TW" altLang="en-US"/>
                    </a:p>
                  </a:txBody>
                  <a:tcPr/>
                </a:tc>
                <a:tc>
                  <a:txBody>
                    <a:bodyPr/>
                    <a:lstStyle/>
                    <a:p>
                      <a:pPr algn="l" rtl="0" fontAlgn="ctr">
                        <a:buNone/>
                      </a:pPr>
                      <a:r>
                        <a:rPr lang="zh-TW" altLang="en-US" sz="1700" u="none" strike="noStrike">
                          <a:effectLst/>
                        </a:rPr>
                        <a:t>中硬水：</a:t>
                      </a:r>
                      <a:r>
                        <a:rPr lang="en-US" altLang="zh-TW" sz="1700" u="none" strike="noStrike">
                          <a:effectLst/>
                        </a:rPr>
                        <a:t>75~150 </a:t>
                      </a:r>
                      <a:r>
                        <a:rPr lang="en-US" sz="1700" u="none" strike="noStrike">
                          <a:effectLst/>
                        </a:rPr>
                        <a:t>mg/L</a:t>
                      </a:r>
                      <a:endParaRPr lang="en-US" sz="1700" b="0"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2292324280"/>
                  </a:ext>
                </a:extLst>
              </a:tr>
              <a:tr h="293118">
                <a:tc vMerge="1">
                  <a:txBody>
                    <a:bodyPr/>
                    <a:lstStyle/>
                    <a:p>
                      <a:endParaRPr lang="zh-TW" altLang="en-US"/>
                    </a:p>
                  </a:txBody>
                  <a:tcPr/>
                </a:tc>
                <a:tc vMerge="1">
                  <a:txBody>
                    <a:bodyPr/>
                    <a:lstStyle/>
                    <a:p>
                      <a:endParaRPr lang="zh-TW" altLang="en-US"/>
                    </a:p>
                  </a:txBody>
                  <a:tcPr/>
                </a:tc>
                <a:tc>
                  <a:txBody>
                    <a:bodyPr/>
                    <a:lstStyle/>
                    <a:p>
                      <a:pPr algn="l" rtl="0" fontAlgn="ctr">
                        <a:buNone/>
                      </a:pPr>
                      <a:r>
                        <a:rPr lang="zh-TW" altLang="en-US" sz="1700" u="none" strike="noStrike" dirty="0">
                          <a:effectLst/>
                        </a:rPr>
                        <a:t>硬水：</a:t>
                      </a:r>
                      <a:r>
                        <a:rPr lang="en-US" altLang="zh-TW" sz="1700" u="none" strike="noStrike" dirty="0">
                          <a:effectLst/>
                        </a:rPr>
                        <a:t>150~300 </a:t>
                      </a:r>
                      <a:r>
                        <a:rPr lang="en-US" sz="1700" u="none" strike="noStrike" dirty="0">
                          <a:effectLst/>
                        </a:rPr>
                        <a:t>mg/L</a:t>
                      </a:r>
                      <a:endParaRPr 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1198056971"/>
                  </a:ext>
                </a:extLst>
              </a:tr>
              <a:tr h="567916">
                <a:tc>
                  <a:txBody>
                    <a:bodyPr/>
                    <a:lstStyle/>
                    <a:p>
                      <a:pPr algn="l" rtl="0" fontAlgn="ctr">
                        <a:buNone/>
                      </a:pPr>
                      <a:r>
                        <a:rPr lang="zh-TW" altLang="en-US" sz="1700" u="none" strike="noStrike">
                          <a:effectLst/>
                        </a:rPr>
                        <a:t>餘氯值</a:t>
                      </a:r>
                      <a:endParaRPr lang="zh-TW" altLang="en-US" sz="1700" b="1"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dirty="0">
                          <a:effectLst/>
                        </a:rPr>
                        <a:t>消毒後水中殘留的氯量，確保水在輸送過程中仍具殺菌力。</a:t>
                      </a:r>
                      <a:endParaRPr lang="zh-TW" alt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endParaRPr lang="zh-TW" altLang="en-US" sz="1700" b="1" i="0" u="none" strike="noStrike" dirty="0">
                        <a:solidFill>
                          <a:srgbClr val="000000"/>
                        </a:solidFill>
                        <a:effectLst/>
                        <a:latin typeface="Aptos" panose="020B00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2278439366"/>
                  </a:ext>
                </a:extLst>
              </a:tr>
              <a:tr h="567916">
                <a:tc>
                  <a:txBody>
                    <a:bodyPr/>
                    <a:lstStyle/>
                    <a:p>
                      <a:pPr algn="l" rtl="0" fontAlgn="ctr">
                        <a:buNone/>
                      </a:pPr>
                      <a:r>
                        <a:rPr lang="en-US" altLang="zh-TW" sz="1700" u="none" strike="noStrike">
                          <a:effectLst/>
                        </a:rPr>
                        <a:t>TDS</a:t>
                      </a:r>
                      <a:r>
                        <a:rPr lang="zh-TW" altLang="en-US" sz="1700" u="none" strike="noStrike">
                          <a:effectLst/>
                        </a:rPr>
                        <a:t>值（總溶解固體）</a:t>
                      </a:r>
                      <a:endParaRPr lang="zh-TW" altLang="en-US" sz="1700" b="1" i="0" u="none" strike="noStrike">
                        <a:solidFill>
                          <a:srgbClr val="000000"/>
                        </a:solidFill>
                        <a:effectLst/>
                        <a:latin typeface="Aptos" panose="020B00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dirty="0">
                          <a:effectLst/>
                        </a:rPr>
                        <a:t>表示水中溶解性雜質的總量，包括礦物質、鹽類、有機物等。</a:t>
                      </a:r>
                      <a:endParaRPr lang="zh-TW" alt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dirty="0">
                          <a:effectLst/>
                        </a:rPr>
                        <a:t>≦ </a:t>
                      </a:r>
                      <a:r>
                        <a:rPr lang="en-US" altLang="zh-TW" sz="1700" u="none" strike="noStrike" dirty="0">
                          <a:effectLst/>
                        </a:rPr>
                        <a:t>50 mg/L</a:t>
                      </a:r>
                      <a:endParaRPr lang="zh-TW" altLang="en-US" sz="1700" b="1" i="0" u="none" strike="noStrike" dirty="0">
                        <a:solidFill>
                          <a:srgbClr val="000000"/>
                        </a:solidFill>
                        <a:effectLst/>
                        <a:latin typeface="Aptos" panose="020B00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1195971793"/>
                  </a:ext>
                </a:extLst>
              </a:tr>
              <a:tr h="567916">
                <a:tc>
                  <a:txBody>
                    <a:bodyPr/>
                    <a:lstStyle/>
                    <a:p>
                      <a:pPr algn="l" rtl="0" fontAlgn="ctr">
                        <a:buNone/>
                      </a:pPr>
                      <a:r>
                        <a:rPr lang="zh-TW" altLang="en-US" sz="1700" u="none" strike="noStrike">
                          <a:effectLst/>
                        </a:rPr>
                        <a:t>濁度</a:t>
                      </a:r>
                      <a:endParaRPr lang="zh-TW" altLang="en-US" sz="1700" b="1" i="0" u="none" strike="noStrike">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dirty="0">
                          <a:effectLst/>
                        </a:rPr>
                        <a:t>測量水中懸浮微粒的程度，影響水的清澈度。</a:t>
                      </a:r>
                      <a:endParaRPr lang="zh-TW" altLang="en-US" sz="1700" b="0" i="0" u="none" strike="noStrike" dirty="0">
                        <a:solidFill>
                          <a:srgbClr val="000000"/>
                        </a:solidFill>
                        <a:effectLst/>
                        <a:latin typeface="Arial" panose="020B0604020202020204" pitchFamily="34" charset="0"/>
                        <a:ea typeface="新細明體" panose="02020500000000000000" pitchFamily="18" charset="-120"/>
                      </a:endParaRPr>
                    </a:p>
                  </a:txBody>
                  <a:tcPr marL="9160" marR="9160" marT="9160" marB="0" anchor="ctr"/>
                </a:tc>
                <a:tc>
                  <a:txBody>
                    <a:bodyPr/>
                    <a:lstStyle/>
                    <a:p>
                      <a:pPr algn="l" rtl="0" fontAlgn="ctr">
                        <a:buNone/>
                      </a:pPr>
                      <a:r>
                        <a:rPr lang="zh-TW" altLang="en-US" sz="1700" u="none" strike="noStrike" dirty="0">
                          <a:effectLst/>
                        </a:rPr>
                        <a:t>≦ </a:t>
                      </a:r>
                      <a:r>
                        <a:rPr lang="en-US" altLang="zh-TW" sz="1700" u="none" strike="noStrike" dirty="0">
                          <a:effectLst/>
                        </a:rPr>
                        <a:t>2 NTU</a:t>
                      </a:r>
                      <a:r>
                        <a:rPr lang="zh-TW" altLang="en-US" sz="1700" u="none" strike="noStrike" dirty="0">
                          <a:effectLst/>
                        </a:rPr>
                        <a:t>（濁度單位） </a:t>
                      </a:r>
                      <a:endParaRPr lang="zh-TW" altLang="en-US" sz="1700" b="1" i="0" u="none" strike="noStrike" dirty="0">
                        <a:solidFill>
                          <a:srgbClr val="000000"/>
                        </a:solidFill>
                        <a:effectLst/>
                        <a:latin typeface="Aptos" panose="020B0004020202020204" pitchFamily="34" charset="0"/>
                        <a:ea typeface="新細明體" panose="02020500000000000000" pitchFamily="18" charset="-120"/>
                      </a:endParaRPr>
                    </a:p>
                  </a:txBody>
                  <a:tcPr marL="9160" marR="9160" marT="9160" marB="0" anchor="ctr"/>
                </a:tc>
                <a:extLst>
                  <a:ext uri="{0D108BD9-81ED-4DB2-BD59-A6C34878D82A}">
                    <a16:rowId xmlns:a16="http://schemas.microsoft.com/office/drawing/2014/main" val="2080705216"/>
                  </a:ext>
                </a:extLst>
              </a:tr>
            </a:tbl>
          </a:graphicData>
        </a:graphic>
      </p:graphicFrame>
    </p:spTree>
    <p:extLst>
      <p:ext uri="{BB962C8B-B14F-4D97-AF65-F5344CB8AC3E}">
        <p14:creationId xmlns:p14="http://schemas.microsoft.com/office/powerpoint/2010/main" val="987403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D542039-B162-0F78-5E65-E4E8B541E5E8}"/>
              </a:ext>
            </a:extLst>
          </p:cNvPr>
          <p:cNvSpPr txBox="1"/>
          <p:nvPr/>
        </p:nvSpPr>
        <p:spPr>
          <a:xfrm>
            <a:off x="341744" y="221673"/>
            <a:ext cx="11748655" cy="3970318"/>
          </a:xfrm>
          <a:prstGeom prst="rect">
            <a:avLst/>
          </a:prstGeom>
          <a:noFill/>
        </p:spPr>
        <p:txBody>
          <a:bodyPr wrap="square" rtlCol="0">
            <a:spAutoFit/>
          </a:bodyPr>
          <a:lstStyle/>
          <a:p>
            <a:r>
              <a:rPr lang="zh-TW" altLang="en-US" dirty="0"/>
              <a:t>📢 </a:t>
            </a:r>
            <a:r>
              <a:rPr lang="en-US" altLang="zh-TW" b="1" dirty="0"/>
              <a:t>2025/10/20 </a:t>
            </a:r>
            <a:r>
              <a:rPr lang="zh-TW" altLang="en-US" b="1" dirty="0"/>
              <a:t>布達事項</a:t>
            </a:r>
            <a:endParaRPr lang="zh-TW" altLang="en-US" dirty="0"/>
          </a:p>
          <a:p>
            <a:r>
              <a:rPr lang="zh-TW" altLang="en-US" b="1" dirty="0"/>
              <a:t>一、保內一換一申請時效與責任追究</a:t>
            </a:r>
          </a:p>
          <a:p>
            <a:r>
              <a:rPr lang="zh-TW" altLang="en-US" b="1" dirty="0"/>
              <a:t>申請時效</a:t>
            </a:r>
            <a:r>
              <a:rPr lang="zh-TW" altLang="en-US" dirty="0"/>
              <a:t>：針對「機器新品一換一」及「料件申請保內一換一」，請務必於</a:t>
            </a:r>
            <a:r>
              <a:rPr lang="zh-TW" altLang="en-US" b="1" dirty="0"/>
              <a:t>發生當日起</a:t>
            </a:r>
            <a:r>
              <a:rPr lang="en-US" altLang="zh-TW" b="1" dirty="0"/>
              <a:t>3</a:t>
            </a:r>
            <a:r>
              <a:rPr lang="zh-TW" altLang="en-US" b="1" dirty="0"/>
              <a:t>日內完成申請</a:t>
            </a:r>
            <a:r>
              <a:rPr lang="zh-TW" altLang="en-US" dirty="0"/>
              <a:t>。</a:t>
            </a:r>
          </a:p>
          <a:p>
            <a:r>
              <a:rPr lang="zh-TW" altLang="en-US" b="1" dirty="0"/>
              <a:t>逾期處理</a:t>
            </a:r>
            <a:r>
              <a:rPr lang="zh-TW" altLang="en-US" dirty="0"/>
              <a:t>：若無正當理由逾期申請，將依下列方式提報究責負責人</a:t>
            </a:r>
            <a:r>
              <a:rPr lang="en-US" altLang="zh-TW" dirty="0"/>
              <a:t>(</a:t>
            </a:r>
            <a:r>
              <a:rPr lang="zh-TW" altLang="en-US" dirty="0"/>
              <a:t>影響考核獎金</a:t>
            </a:r>
            <a:r>
              <a:rPr lang="en-US" altLang="zh-TW" dirty="0"/>
              <a:t>)</a:t>
            </a:r>
            <a:r>
              <a:rPr lang="zh-TW" altLang="en-US" dirty="0"/>
              <a:t>： </a:t>
            </a:r>
          </a:p>
          <a:p>
            <a:pPr lvl="1"/>
            <a:r>
              <a:rPr lang="zh-TW" altLang="en-US" dirty="0"/>
              <a:t>每筆</a:t>
            </a:r>
            <a:r>
              <a:rPr lang="zh-TW" altLang="en-US" b="1" dirty="0"/>
              <a:t>料件</a:t>
            </a:r>
            <a:r>
              <a:rPr lang="zh-TW" altLang="en-US" dirty="0"/>
              <a:t>逾期申請：記</a:t>
            </a:r>
            <a:r>
              <a:rPr lang="zh-TW" altLang="en-US" b="1" dirty="0"/>
              <a:t>申誡乙次</a:t>
            </a:r>
            <a:endParaRPr lang="zh-TW" altLang="en-US" dirty="0"/>
          </a:p>
          <a:p>
            <a:pPr lvl="1"/>
            <a:r>
              <a:rPr lang="zh-TW" altLang="en-US" dirty="0"/>
              <a:t>每筆</a:t>
            </a:r>
            <a:r>
              <a:rPr lang="zh-TW" altLang="en-US" b="1" dirty="0"/>
              <a:t>機器</a:t>
            </a:r>
            <a:r>
              <a:rPr lang="zh-TW" altLang="en-US" dirty="0"/>
              <a:t>逾期申請：記</a:t>
            </a:r>
            <a:r>
              <a:rPr lang="zh-TW" altLang="en-US" b="1" dirty="0"/>
              <a:t>小過乙次</a:t>
            </a:r>
            <a:endParaRPr lang="zh-TW" altLang="en-US" dirty="0"/>
          </a:p>
          <a:p>
            <a:br>
              <a:rPr lang="zh-TW" altLang="en-US" dirty="0"/>
            </a:br>
            <a:endParaRPr lang="zh-TW" altLang="en-US" dirty="0"/>
          </a:p>
          <a:p>
            <a:r>
              <a:rPr lang="zh-TW" altLang="en-US" b="1" dirty="0"/>
              <a:t>二、寄回舊品充帳與責任歸屬</a:t>
            </a:r>
          </a:p>
          <a:p>
            <a:r>
              <a:rPr lang="zh-TW" altLang="en-US" b="1" dirty="0"/>
              <a:t>違規情形</a:t>
            </a:r>
            <a:r>
              <a:rPr lang="zh-TW" altLang="en-US" dirty="0"/>
              <a:t>：若發現機器（含內部零件偷換）或料件寄回舊品充帳，將依違規者身份進行責任追究： </a:t>
            </a:r>
          </a:p>
          <a:p>
            <a:pPr lvl="1"/>
            <a:r>
              <a:rPr lang="zh-TW" altLang="en-US" dirty="0"/>
              <a:t>若為</a:t>
            </a:r>
            <a:r>
              <a:rPr lang="zh-TW" altLang="en-US" b="1" dirty="0"/>
              <a:t>技師</a:t>
            </a:r>
            <a:r>
              <a:rPr lang="zh-TW" altLang="en-US" dirty="0"/>
              <a:t>行為，則由技師負責，並依料件售價提報相應究責。</a:t>
            </a:r>
          </a:p>
          <a:p>
            <a:pPr lvl="1"/>
            <a:r>
              <a:rPr lang="zh-TW" altLang="en-US" dirty="0"/>
              <a:t>若為</a:t>
            </a:r>
            <a:r>
              <a:rPr lang="zh-TW" altLang="en-US" b="1" dirty="0"/>
              <a:t>店長</a:t>
            </a:r>
            <a:r>
              <a:rPr lang="zh-TW" altLang="en-US" dirty="0"/>
              <a:t>行為，則由店長負責，除依料件售價提報究責外，因未誠實提報，</a:t>
            </a:r>
            <a:r>
              <a:rPr lang="zh-TW" altLang="en-US" b="1" dirty="0"/>
              <a:t>加記大過乙次</a:t>
            </a:r>
            <a:r>
              <a:rPr lang="en-US" altLang="zh-TW" dirty="0"/>
              <a:t>(</a:t>
            </a:r>
            <a:r>
              <a:rPr lang="zh-TW" altLang="en-US" dirty="0"/>
              <a:t>影響考核獎金</a:t>
            </a:r>
            <a:r>
              <a:rPr lang="en-US" altLang="zh-TW" dirty="0"/>
              <a:t>) </a:t>
            </a:r>
            <a:r>
              <a:rPr lang="zh-TW" altLang="en-US" dirty="0"/>
              <a:t>。</a:t>
            </a:r>
          </a:p>
          <a:p>
            <a:endParaRPr lang="en-US" altLang="zh-TW" dirty="0"/>
          </a:p>
          <a:p>
            <a:endParaRPr lang="zh-TW" altLang="en-US" dirty="0"/>
          </a:p>
        </p:txBody>
      </p:sp>
    </p:spTree>
    <p:extLst>
      <p:ext uri="{BB962C8B-B14F-4D97-AF65-F5344CB8AC3E}">
        <p14:creationId xmlns:p14="http://schemas.microsoft.com/office/powerpoint/2010/main" val="3246494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0058523E-4406-1253-BA0E-E317904799BB}"/>
              </a:ext>
            </a:extLst>
          </p:cNvPr>
          <p:cNvSpPr txBox="1"/>
          <p:nvPr/>
        </p:nvSpPr>
        <p:spPr>
          <a:xfrm>
            <a:off x="129308" y="87806"/>
            <a:ext cx="8902990" cy="6740307"/>
          </a:xfrm>
          <a:prstGeom prst="rect">
            <a:avLst/>
          </a:prstGeom>
          <a:noFill/>
        </p:spPr>
        <p:txBody>
          <a:bodyPr wrap="square">
            <a:spAutoFit/>
          </a:bodyPr>
          <a:lstStyle/>
          <a:p>
            <a:r>
              <a:rPr lang="zh-TW" altLang="en-US" dirty="0"/>
              <a:t>📢 </a:t>
            </a:r>
            <a:r>
              <a:rPr lang="en-US" altLang="zh-TW" b="1" dirty="0"/>
              <a:t>2025/10/21 </a:t>
            </a:r>
            <a:r>
              <a:rPr lang="zh-TW" altLang="en-US" b="1" dirty="0"/>
              <a:t>布達事項：</a:t>
            </a:r>
            <a:endParaRPr lang="en-US" altLang="zh-TW" b="1" dirty="0"/>
          </a:p>
          <a:p>
            <a:r>
              <a:rPr lang="zh-TW" altLang="en-US" b="1" dirty="0"/>
              <a:t>濾心堵塞處理流程優化</a:t>
            </a:r>
            <a:endParaRPr lang="zh-TW" altLang="en-US" dirty="0"/>
          </a:p>
          <a:p>
            <a:r>
              <a:rPr lang="zh-TW" altLang="en-US" dirty="0"/>
              <a:t>近期有門市回報 </a:t>
            </a:r>
            <a:r>
              <a:rPr lang="en-US" altLang="zh-TW" dirty="0"/>
              <a:t>P4000 </a:t>
            </a:r>
            <a:r>
              <a:rPr lang="zh-TW" altLang="en-US" dirty="0"/>
              <a:t>濾心堵塞情形，技師影片顯示流量減少，但品保測試結果顯示流速與過濾效果均正常。為提升處理一致性，請技師依以下流程確認：</a:t>
            </a:r>
          </a:p>
          <a:p>
            <a:endParaRPr lang="en-US" altLang="zh-TW" b="1" dirty="0"/>
          </a:p>
          <a:p>
            <a:r>
              <a:rPr lang="zh-TW" altLang="en-US" b="1" dirty="0"/>
              <a:t>🔧 </a:t>
            </a:r>
            <a:r>
              <a:rPr lang="en-US" altLang="zh-TW" b="1" dirty="0"/>
              <a:t>P </a:t>
            </a:r>
            <a:r>
              <a:rPr lang="zh-TW" altLang="en-US" b="1" dirty="0"/>
              <a:t>系列濾心堵塞處理流程</a:t>
            </a:r>
          </a:p>
          <a:p>
            <a:r>
              <a:rPr lang="zh-TW" altLang="en-US" b="1" dirty="0"/>
              <a:t>初步確認</a:t>
            </a:r>
            <a:endParaRPr lang="zh-TW" altLang="en-US" dirty="0"/>
          </a:p>
          <a:p>
            <a:pPr lvl="1"/>
            <a:r>
              <a:rPr lang="zh-TW" altLang="en-US" dirty="0"/>
              <a:t>使用量杯測試 </a:t>
            </a:r>
            <a:r>
              <a:rPr lang="en-US" altLang="zh-TW" dirty="0"/>
              <a:t>30 </a:t>
            </a:r>
            <a:r>
              <a:rPr lang="zh-TW" altLang="en-US" dirty="0"/>
              <a:t>秒流量，並拍攝影片。</a:t>
            </a:r>
          </a:p>
          <a:p>
            <a:r>
              <a:rPr lang="zh-TW" altLang="en-US" b="1" dirty="0"/>
              <a:t>重新安裝濾心</a:t>
            </a:r>
            <a:endParaRPr lang="zh-TW" altLang="en-US" dirty="0"/>
          </a:p>
          <a:p>
            <a:pPr lvl="1"/>
            <a:r>
              <a:rPr lang="zh-TW" altLang="en-US" dirty="0"/>
              <a:t>將堵塞濾心重新安裝，觀察流量是否恢復。</a:t>
            </a:r>
          </a:p>
          <a:p>
            <a:pPr lvl="1"/>
            <a:r>
              <a:rPr lang="zh-TW" altLang="en-US" dirty="0"/>
              <a:t>若仍堵塞，請更換濾心，並回報店長，</a:t>
            </a:r>
            <a:r>
              <a:rPr lang="zh-TW" altLang="en-US" b="1" dirty="0"/>
              <a:t>更換前請先請示店長是否收費</a:t>
            </a:r>
            <a:r>
              <a:rPr lang="zh-TW" altLang="en-US" dirty="0"/>
              <a:t>。</a:t>
            </a:r>
          </a:p>
          <a:p>
            <a:r>
              <a:rPr lang="zh-TW" altLang="en-US" b="1" dirty="0"/>
              <a:t>流量恢復但需進一步確認</a:t>
            </a:r>
            <a:endParaRPr lang="zh-TW" altLang="en-US" dirty="0"/>
          </a:p>
          <a:p>
            <a:pPr lvl="1"/>
            <a:r>
              <a:rPr lang="zh-TW" altLang="en-US" dirty="0"/>
              <a:t>若流量恢復正常，請再重新安裝濾心 </a:t>
            </a:r>
            <a:r>
              <a:rPr lang="en-US" altLang="zh-TW" dirty="0"/>
              <a:t>2 </a:t>
            </a:r>
            <a:r>
              <a:rPr lang="zh-TW" altLang="en-US" dirty="0"/>
              <a:t>次並測試流量。</a:t>
            </a:r>
            <a:endParaRPr lang="en-US" altLang="zh-TW" dirty="0"/>
          </a:p>
          <a:p>
            <a:pPr lvl="1"/>
            <a:r>
              <a:rPr lang="zh-TW" altLang="en-US" dirty="0"/>
              <a:t>若其中一次流量異常，請更換濾蓋頭。</a:t>
            </a:r>
            <a:endParaRPr lang="en-US" altLang="zh-TW" dirty="0"/>
          </a:p>
          <a:p>
            <a:pPr lvl="1"/>
            <a:r>
              <a:rPr lang="zh-TW" altLang="en-US" dirty="0"/>
              <a:t>若 </a:t>
            </a:r>
            <a:r>
              <a:rPr lang="en-US" altLang="zh-TW" dirty="0"/>
              <a:t>2 </a:t>
            </a:r>
            <a:r>
              <a:rPr lang="zh-TW" altLang="en-US" dirty="0"/>
              <a:t>次流量均正常，請請客戶持續觀察使用狀況。</a:t>
            </a:r>
          </a:p>
          <a:p>
            <a:endParaRPr lang="en-US" altLang="zh-TW" b="1" dirty="0"/>
          </a:p>
          <a:p>
            <a:endParaRPr lang="en-US" altLang="zh-TW" b="1" dirty="0"/>
          </a:p>
          <a:p>
            <a:r>
              <a:rPr lang="zh-TW" altLang="en-US" b="1" dirty="0"/>
              <a:t>🔧 其他系列濾心堵塞處理流程</a:t>
            </a:r>
          </a:p>
          <a:p>
            <a:r>
              <a:rPr lang="zh-TW" altLang="en-US" b="1" dirty="0"/>
              <a:t>初步確認</a:t>
            </a:r>
            <a:endParaRPr lang="zh-TW" altLang="en-US" dirty="0"/>
          </a:p>
          <a:p>
            <a:pPr lvl="1"/>
            <a:r>
              <a:rPr lang="zh-TW" altLang="en-US" dirty="0"/>
              <a:t>使用量杯測試 </a:t>
            </a:r>
            <a:r>
              <a:rPr lang="en-US" altLang="zh-TW" dirty="0"/>
              <a:t>30 </a:t>
            </a:r>
            <a:r>
              <a:rPr lang="zh-TW" altLang="en-US" dirty="0"/>
              <a:t>秒流量（全戶型請測試 </a:t>
            </a:r>
            <a:r>
              <a:rPr lang="en-US" altLang="zh-TW" dirty="0"/>
              <a:t>10 </a:t>
            </a:r>
            <a:r>
              <a:rPr lang="zh-TW" altLang="en-US" dirty="0"/>
              <a:t>秒），並拍攝影片。</a:t>
            </a:r>
          </a:p>
          <a:p>
            <a:r>
              <a:rPr lang="zh-TW" altLang="en-US" b="1" dirty="0"/>
              <a:t>更換前請示</a:t>
            </a:r>
            <a:endParaRPr lang="zh-TW" altLang="en-US" dirty="0"/>
          </a:p>
          <a:p>
            <a:pPr lvl="1"/>
            <a:r>
              <a:rPr lang="zh-TW" altLang="en-US" dirty="0"/>
              <a:t>若需更換濾心，請先請示店長是否收費。</a:t>
            </a:r>
          </a:p>
          <a:p>
            <a:endParaRPr lang="en-US" altLang="zh-TW" dirty="0"/>
          </a:p>
          <a:p>
            <a:r>
              <a:rPr lang="zh-TW" altLang="en-US" dirty="0"/>
              <a:t>如有任何疑問或特殊案例，請店長回報品保部門協助判斷。</a:t>
            </a:r>
          </a:p>
        </p:txBody>
      </p:sp>
      <p:pic>
        <p:nvPicPr>
          <p:cNvPr id="12" name="圖片 11">
            <a:extLst>
              <a:ext uri="{FF2B5EF4-FFF2-40B4-BE49-F238E27FC236}">
                <a16:creationId xmlns:a16="http://schemas.microsoft.com/office/drawing/2014/main" id="{5AEF8FE3-A11C-04B0-B9C6-5CEA051DCF24}"/>
              </a:ext>
            </a:extLst>
          </p:cNvPr>
          <p:cNvPicPr>
            <a:picLocks noChangeAspect="1"/>
          </p:cNvPicPr>
          <p:nvPr/>
        </p:nvPicPr>
        <p:blipFill>
          <a:blip r:embed="rId2"/>
          <a:stretch>
            <a:fillRect/>
          </a:stretch>
        </p:blipFill>
        <p:spPr>
          <a:xfrm>
            <a:off x="9267705" y="0"/>
            <a:ext cx="2171820" cy="6817103"/>
          </a:xfrm>
          <a:prstGeom prst="rect">
            <a:avLst/>
          </a:prstGeom>
        </p:spPr>
      </p:pic>
    </p:spTree>
    <p:extLst>
      <p:ext uri="{BB962C8B-B14F-4D97-AF65-F5344CB8AC3E}">
        <p14:creationId xmlns:p14="http://schemas.microsoft.com/office/powerpoint/2010/main" val="1742612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7EBC6EB6-3AB7-C4AE-5586-E950377F4D10}"/>
              </a:ext>
            </a:extLst>
          </p:cNvPr>
          <p:cNvSpPr txBox="1"/>
          <p:nvPr/>
        </p:nvSpPr>
        <p:spPr>
          <a:xfrm>
            <a:off x="73890" y="97182"/>
            <a:ext cx="5054370" cy="5909310"/>
          </a:xfrm>
          <a:prstGeom prst="rect">
            <a:avLst/>
          </a:prstGeom>
          <a:noFill/>
        </p:spPr>
        <p:txBody>
          <a:bodyPr wrap="square">
            <a:spAutoFit/>
          </a:bodyPr>
          <a:lstStyle/>
          <a:p>
            <a:r>
              <a:rPr lang="zh-TW" altLang="en-US" dirty="0"/>
              <a:t>📢 </a:t>
            </a:r>
            <a:r>
              <a:rPr lang="en-US" altLang="zh-TW" b="1" dirty="0"/>
              <a:t>2025/10/21 </a:t>
            </a:r>
            <a:r>
              <a:rPr lang="zh-TW" altLang="en-US" b="1" dirty="0"/>
              <a:t>布達事項：</a:t>
            </a:r>
            <a:endParaRPr lang="en-US" altLang="zh-TW" b="1" dirty="0"/>
          </a:p>
          <a:p>
            <a:pPr>
              <a:buNone/>
            </a:pPr>
            <a:r>
              <a:rPr lang="zh-TW" altLang="en-US" b="1" dirty="0"/>
              <a:t>品質異常處理單填寫規範提醒</a:t>
            </a:r>
            <a:endParaRPr lang="zh-TW" altLang="en-US" dirty="0"/>
          </a:p>
          <a:p>
            <a:pPr>
              <a:buNone/>
            </a:pPr>
            <a:r>
              <a:rPr lang="zh-TW" altLang="en-US" dirty="0"/>
              <a:t>近期發現部分門市，品質異常處理單填寫內容不實，尤其是「填單日期早於機器異常日期」的情況，影響後續判斷與追蹤。為確保資料準確性，請申請人務必依以下規範填寫：</a:t>
            </a:r>
            <a:endParaRPr lang="en-US" altLang="zh-TW" dirty="0"/>
          </a:p>
          <a:p>
            <a:pPr>
              <a:buNone/>
            </a:pPr>
            <a:endParaRPr lang="en-US" altLang="zh-TW" dirty="0"/>
          </a:p>
          <a:p>
            <a:r>
              <a:rPr lang="zh-TW" altLang="en-US" b="1" dirty="0"/>
              <a:t>📝 填寫規範</a:t>
            </a:r>
          </a:p>
          <a:p>
            <a:r>
              <a:rPr lang="zh-TW" altLang="en-US" b="1" dirty="0"/>
              <a:t>填單日期</a:t>
            </a:r>
            <a:r>
              <a:rPr lang="en-US" altLang="zh-TW" b="1" dirty="0"/>
              <a:t>:</a:t>
            </a:r>
            <a:r>
              <a:rPr lang="zh-TW" altLang="en-US" dirty="0"/>
              <a:t>請填寫實際申請當日，不得早於異常發生日。</a:t>
            </a:r>
          </a:p>
          <a:p>
            <a:r>
              <a:rPr lang="zh-TW" altLang="en-US" b="1" dirty="0"/>
              <a:t>客戶報修說明</a:t>
            </a:r>
            <a:r>
              <a:rPr lang="en-US" altLang="zh-TW" b="1" dirty="0"/>
              <a:t>:</a:t>
            </a:r>
            <a:r>
              <a:rPr lang="zh-TW" altLang="en-US" dirty="0"/>
              <a:t>請依現場實際狀況填寫，避免推估或假設。</a:t>
            </a:r>
          </a:p>
          <a:p>
            <a:r>
              <a:rPr lang="zh-TW" altLang="en-US" b="1" dirty="0"/>
              <a:t>異常說明</a:t>
            </a:r>
            <a:r>
              <a:rPr lang="en-US" altLang="zh-TW" b="1" dirty="0"/>
              <a:t>:</a:t>
            </a:r>
            <a:r>
              <a:rPr lang="zh-TW" altLang="en-US" dirty="0"/>
              <a:t>請具體說明問題現象，勿使用模糊或不明確字眼。</a:t>
            </a:r>
          </a:p>
          <a:p>
            <a:endParaRPr lang="en-US" altLang="zh-TW" dirty="0"/>
          </a:p>
          <a:p>
            <a:r>
              <a:rPr lang="zh-TW" altLang="en-US" b="1" dirty="0"/>
              <a:t>⚠️ 注意事項</a:t>
            </a:r>
          </a:p>
          <a:p>
            <a:r>
              <a:rPr lang="zh-TW" altLang="en-US" dirty="0"/>
              <a:t>品質異常單為後續追蹤與改善依據也是提供給豪星維修的依據，請勿隨意填寫。</a:t>
            </a:r>
            <a:endParaRPr lang="en-US" altLang="zh-TW" dirty="0"/>
          </a:p>
          <a:p>
            <a:r>
              <a:rPr lang="zh-TW" altLang="en-US" dirty="0"/>
              <a:t>若發現填寫不實，將影響處理時效與責任歸屬，請各單位落實填寫責任。</a:t>
            </a:r>
          </a:p>
          <a:p>
            <a:endParaRPr lang="zh-TW" altLang="en-US" dirty="0"/>
          </a:p>
        </p:txBody>
      </p:sp>
      <p:pic>
        <p:nvPicPr>
          <p:cNvPr id="28" name="圖片 27" descr="一張含有 文字, 螢幕擷取畫面, 字型, 數字 的圖片&#10;&#10;AI 產生的內容可能不正確。">
            <a:extLst>
              <a:ext uri="{FF2B5EF4-FFF2-40B4-BE49-F238E27FC236}">
                <a16:creationId xmlns:a16="http://schemas.microsoft.com/office/drawing/2014/main" id="{A642675F-C4A4-BCC2-074C-EAE835817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538" y="0"/>
            <a:ext cx="3569731" cy="5048250"/>
          </a:xfrm>
          <a:prstGeom prst="rect">
            <a:avLst/>
          </a:prstGeom>
        </p:spPr>
      </p:pic>
      <p:pic>
        <p:nvPicPr>
          <p:cNvPr id="30" name="圖片 29" descr="一張含有 文字, 螢幕擷取畫面, 數字, 字型 的圖片&#10;&#10;AI 產生的內容可能不正確。">
            <a:extLst>
              <a:ext uri="{FF2B5EF4-FFF2-40B4-BE49-F238E27FC236}">
                <a16:creationId xmlns:a16="http://schemas.microsoft.com/office/drawing/2014/main" id="{10ADE27A-54C9-9A55-C23C-F16DC855A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269" y="0"/>
            <a:ext cx="3569731" cy="5048250"/>
          </a:xfrm>
          <a:prstGeom prst="rect">
            <a:avLst/>
          </a:prstGeom>
        </p:spPr>
      </p:pic>
    </p:spTree>
    <p:extLst>
      <p:ext uri="{BB962C8B-B14F-4D97-AF65-F5344CB8AC3E}">
        <p14:creationId xmlns:p14="http://schemas.microsoft.com/office/powerpoint/2010/main" val="1428797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74AB43FB-2221-BEFC-7CA9-1447E52E849B}"/>
              </a:ext>
            </a:extLst>
          </p:cNvPr>
          <p:cNvSpPr txBox="1"/>
          <p:nvPr/>
        </p:nvSpPr>
        <p:spPr>
          <a:xfrm>
            <a:off x="184727" y="134218"/>
            <a:ext cx="11864397" cy="2031325"/>
          </a:xfrm>
          <a:prstGeom prst="rect">
            <a:avLst/>
          </a:prstGeom>
          <a:noFill/>
        </p:spPr>
        <p:txBody>
          <a:bodyPr wrap="square">
            <a:spAutoFit/>
          </a:bodyPr>
          <a:lstStyle/>
          <a:p>
            <a:r>
              <a:rPr lang="zh-TW" altLang="en-US" dirty="0"/>
              <a:t>重新宣導</a:t>
            </a:r>
            <a:endParaRPr lang="en-US" altLang="zh-TW" dirty="0"/>
          </a:p>
          <a:p>
            <a:r>
              <a:rPr lang="zh-TW" altLang="en-US" dirty="0"/>
              <a:t>千山機器，不管是保內還是保外，如有以下情況，一律於拖修前告知客戶一定會有費用產生，避免事後拖修報價時產生爭議，另外如不修理也會產生運費，這也需優先告知客戶。</a:t>
            </a:r>
            <a:br>
              <a:rPr lang="en-US" altLang="zh-TW" dirty="0"/>
            </a:br>
            <a:r>
              <a:rPr lang="en-US" altLang="zh-TW" dirty="0"/>
              <a:t>1.</a:t>
            </a:r>
            <a:r>
              <a:rPr lang="zh-TW" altLang="en-US" dirty="0"/>
              <a:t>出水或機器內部有螞蟻或其他生物屍體等</a:t>
            </a:r>
            <a:endParaRPr lang="en-US" altLang="zh-TW" dirty="0"/>
          </a:p>
          <a:p>
            <a:r>
              <a:rPr lang="en-US" altLang="zh-TW" dirty="0"/>
              <a:t>2.</a:t>
            </a:r>
            <a:r>
              <a:rPr lang="zh-TW" altLang="en-US" dirty="0"/>
              <a:t>水垢嚴重導致機器需要拖修整理</a:t>
            </a:r>
            <a:endParaRPr lang="en-US" altLang="zh-TW" dirty="0"/>
          </a:p>
          <a:p>
            <a:r>
              <a:rPr lang="en-US" altLang="zh-TW" dirty="0"/>
              <a:t>3.</a:t>
            </a:r>
            <a:r>
              <a:rPr lang="zh-TW" altLang="en-US" dirty="0"/>
              <a:t>因客戶家插座老化潮濕導致燒毀、跳閘等問題導致機器異常損毀</a:t>
            </a:r>
            <a:endParaRPr lang="en-US" altLang="zh-TW" dirty="0"/>
          </a:p>
          <a:p>
            <a:r>
              <a:rPr lang="en-US" altLang="zh-TW" dirty="0"/>
              <a:t>4.</a:t>
            </a:r>
            <a:r>
              <a:rPr lang="zh-TW" altLang="en-US" dirty="0"/>
              <a:t>當下技師與店長無法立即判定原因是否是客戶問題，應保留說法</a:t>
            </a:r>
            <a:endParaRPr lang="en-US" altLang="zh-TW" dirty="0"/>
          </a:p>
        </p:txBody>
      </p:sp>
    </p:spTree>
    <p:extLst>
      <p:ext uri="{BB962C8B-B14F-4D97-AF65-F5344CB8AC3E}">
        <p14:creationId xmlns:p14="http://schemas.microsoft.com/office/powerpoint/2010/main" val="1018554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1BA4-0A33-16E4-D663-776378D14671}"/>
            </a:ext>
          </a:extLst>
        </p:cNvPr>
        <p:cNvGrpSpPr/>
        <p:nvPr/>
      </p:nvGrpSpPr>
      <p:grpSpPr>
        <a:xfrm>
          <a:off x="0" y="0"/>
          <a:ext cx="0" cy="0"/>
          <a:chOff x="0" y="0"/>
          <a:chExt cx="0" cy="0"/>
        </a:xfrm>
      </p:grpSpPr>
      <p:sp>
        <p:nvSpPr>
          <p:cNvPr id="8" name="文字方塊 7">
            <a:extLst>
              <a:ext uri="{FF2B5EF4-FFF2-40B4-BE49-F238E27FC236}">
                <a16:creationId xmlns:a16="http://schemas.microsoft.com/office/drawing/2014/main" id="{868AB247-1048-0566-DF8B-DFB111B21C5A}"/>
              </a:ext>
            </a:extLst>
          </p:cNvPr>
          <p:cNvSpPr txBox="1"/>
          <p:nvPr/>
        </p:nvSpPr>
        <p:spPr>
          <a:xfrm>
            <a:off x="0" y="0"/>
            <a:ext cx="6807202" cy="6740307"/>
          </a:xfrm>
          <a:prstGeom prst="rect">
            <a:avLst/>
          </a:prstGeom>
          <a:noFill/>
        </p:spPr>
        <p:txBody>
          <a:bodyPr wrap="square">
            <a:spAutoFit/>
          </a:bodyPr>
          <a:lstStyle/>
          <a:p>
            <a:r>
              <a:rPr lang="zh-TW" altLang="en-US" dirty="0"/>
              <a:t>📢 </a:t>
            </a:r>
            <a:r>
              <a:rPr lang="en-US" altLang="zh-TW" b="1" dirty="0"/>
              <a:t>2025/10/22</a:t>
            </a:r>
            <a:r>
              <a:rPr lang="zh-TW" altLang="en-US" b="1" dirty="0"/>
              <a:t>布達事項：</a:t>
            </a:r>
            <a:endParaRPr lang="en-US" altLang="zh-TW" b="1" dirty="0"/>
          </a:p>
          <a:p>
            <a:r>
              <a:rPr lang="zh-TW" altLang="en-US" dirty="0"/>
              <a:t>新品異常一換一原則（</a:t>
            </a:r>
            <a:r>
              <a:rPr lang="en-US" altLang="zh-TW" dirty="0"/>
              <a:t>7</a:t>
            </a:r>
            <a:r>
              <a:rPr lang="zh-TW" altLang="en-US" dirty="0"/>
              <a:t>天內機器異常）</a:t>
            </a:r>
          </a:p>
          <a:p>
            <a:r>
              <a:rPr lang="zh-TW" altLang="en-US" dirty="0"/>
              <a:t>申請方式：需於「千山產品討論群組」提出申請。</a:t>
            </a:r>
          </a:p>
          <a:p>
            <a:r>
              <a:rPr lang="zh-TW" altLang="en-US" dirty="0"/>
              <a:t>申請內容：完整寫出機器型號，不得只寫主要數字部分。</a:t>
            </a:r>
          </a:p>
          <a:p>
            <a:r>
              <a:rPr lang="zh-TW" altLang="en-US" dirty="0"/>
              <a:t>注意事項：若後續再發生未完整申請者，一律不同意申請。</a:t>
            </a:r>
          </a:p>
          <a:p>
            <a:r>
              <a:rPr lang="zh-TW" altLang="en-US" dirty="0"/>
              <a:t>🛠 </a:t>
            </a:r>
            <a:r>
              <a:rPr lang="en-US" altLang="zh-TW" dirty="0"/>
              <a:t>RFX</a:t>
            </a:r>
            <a:r>
              <a:rPr lang="zh-TW" altLang="en-US" dirty="0"/>
              <a:t>系列</a:t>
            </a:r>
          </a:p>
          <a:p>
            <a:r>
              <a:rPr lang="zh-TW" altLang="en-US" dirty="0"/>
              <a:t>機器異常 → 一換一。</a:t>
            </a:r>
          </a:p>
          <a:p>
            <a:r>
              <a:rPr lang="zh-TW" altLang="en-US" dirty="0"/>
              <a:t>濾心組必須沿用。</a:t>
            </a:r>
          </a:p>
          <a:p>
            <a:r>
              <a:rPr lang="zh-TW" altLang="en-US" dirty="0"/>
              <a:t>若退回品保分析時濾心已過水 → 一律提報相對應濾心金額的究責</a:t>
            </a:r>
            <a:r>
              <a:rPr lang="en-US" altLang="zh-TW" dirty="0"/>
              <a:t>(</a:t>
            </a:r>
            <a:r>
              <a:rPr lang="zh-TW" altLang="en-US" dirty="0"/>
              <a:t>影響考核獎金</a:t>
            </a:r>
            <a:r>
              <a:rPr lang="en-US" altLang="zh-TW" dirty="0"/>
              <a:t>)</a:t>
            </a:r>
            <a:r>
              <a:rPr lang="zh-TW" altLang="en-US" dirty="0"/>
              <a:t>。</a:t>
            </a:r>
          </a:p>
          <a:p>
            <a:endParaRPr lang="zh-TW" altLang="en-US" dirty="0"/>
          </a:p>
          <a:p>
            <a:r>
              <a:rPr lang="zh-TW" altLang="en-US" dirty="0"/>
              <a:t>🛠 </a:t>
            </a:r>
            <a:r>
              <a:rPr lang="en-US" altLang="zh-TW" dirty="0"/>
              <a:t>WD-582 / WD5-83 / WS-1153 / ST-9933 / CR-9933 </a:t>
            </a:r>
            <a:r>
              <a:rPr lang="zh-TW" altLang="en-US" dirty="0"/>
              <a:t>系列</a:t>
            </a:r>
          </a:p>
          <a:p>
            <a:r>
              <a:rPr lang="en-US" altLang="zh-TW" dirty="0"/>
              <a:t>1. </a:t>
            </a:r>
            <a:r>
              <a:rPr lang="zh-TW" altLang="en-US" dirty="0"/>
              <a:t>過濾器組異常（無法出水）</a:t>
            </a:r>
          </a:p>
          <a:p>
            <a:r>
              <a:rPr lang="zh-TW" altLang="en-US" dirty="0"/>
              <a:t>更換過濾器組。</a:t>
            </a:r>
          </a:p>
          <a:p>
            <a:r>
              <a:rPr lang="zh-TW" altLang="en-US" dirty="0"/>
              <a:t>濾心組必須沿用。</a:t>
            </a:r>
          </a:p>
          <a:p>
            <a:r>
              <a:rPr lang="zh-TW" altLang="en-US" dirty="0"/>
              <a:t>若濾心已過水 → 一律提報濾心金額</a:t>
            </a:r>
            <a:r>
              <a:rPr lang="en-US" altLang="zh-TW" dirty="0"/>
              <a:t>((</a:t>
            </a:r>
            <a:r>
              <a:rPr lang="zh-TW" altLang="en-US" dirty="0"/>
              <a:t>影響考核獎金</a:t>
            </a:r>
            <a:r>
              <a:rPr lang="en-US" altLang="zh-TW" dirty="0"/>
              <a:t>) </a:t>
            </a:r>
            <a:r>
              <a:rPr lang="zh-TW" altLang="en-US" dirty="0"/>
              <a:t>。</a:t>
            </a:r>
          </a:p>
          <a:p>
            <a:r>
              <a:rPr lang="zh-TW" altLang="en-US" dirty="0"/>
              <a:t>若連機器也換新 → 一律提報機器整新費用。</a:t>
            </a:r>
          </a:p>
          <a:p>
            <a:r>
              <a:rPr lang="en-US" altLang="zh-TW" dirty="0"/>
              <a:t>2. </a:t>
            </a:r>
            <a:r>
              <a:rPr lang="zh-TW" altLang="en-US" dirty="0"/>
              <a:t>機器異常</a:t>
            </a:r>
          </a:p>
          <a:p>
            <a:r>
              <a:rPr lang="zh-TW" altLang="en-US" dirty="0"/>
              <a:t>更換機器。</a:t>
            </a:r>
          </a:p>
          <a:p>
            <a:r>
              <a:rPr lang="zh-TW" altLang="en-US" dirty="0"/>
              <a:t>過濾器組與濾心組必須沿用。</a:t>
            </a:r>
          </a:p>
          <a:p>
            <a:r>
              <a:rPr lang="zh-TW" altLang="en-US" dirty="0"/>
              <a:t>若整組過濾器組與濾心組皆更換且已過水 → 一律提報：過濾器組整新費用與濾心金額的究責</a:t>
            </a:r>
            <a:r>
              <a:rPr lang="en-US" altLang="zh-TW" dirty="0"/>
              <a:t>(</a:t>
            </a:r>
            <a:r>
              <a:rPr lang="zh-TW" altLang="en-US" dirty="0"/>
              <a:t>影響考核獎金</a:t>
            </a:r>
            <a:r>
              <a:rPr lang="en-US" altLang="zh-TW" dirty="0"/>
              <a:t>)</a:t>
            </a:r>
            <a:endParaRPr lang="zh-TW" altLang="en-US" dirty="0"/>
          </a:p>
          <a:p>
            <a:r>
              <a:rPr lang="zh-TW" altLang="en-US" dirty="0"/>
              <a:t>📌 特殊情況處理</a:t>
            </a:r>
          </a:p>
          <a:p>
            <a:r>
              <a:rPr lang="zh-TW" altLang="en-US" dirty="0"/>
              <a:t>若因客戶有特殊要求 → 請與技術主任討論申請。</a:t>
            </a:r>
          </a:p>
        </p:txBody>
      </p:sp>
      <p:sp>
        <p:nvSpPr>
          <p:cNvPr id="3" name="文字方塊 2">
            <a:extLst>
              <a:ext uri="{FF2B5EF4-FFF2-40B4-BE49-F238E27FC236}">
                <a16:creationId xmlns:a16="http://schemas.microsoft.com/office/drawing/2014/main" id="{C3AB905F-A712-909E-DD25-EC17F0A7369D}"/>
              </a:ext>
            </a:extLst>
          </p:cNvPr>
          <p:cNvSpPr txBox="1"/>
          <p:nvPr/>
        </p:nvSpPr>
        <p:spPr>
          <a:xfrm>
            <a:off x="7458365" y="0"/>
            <a:ext cx="4595090" cy="4801314"/>
          </a:xfrm>
          <a:prstGeom prst="rect">
            <a:avLst/>
          </a:prstGeom>
          <a:noFill/>
        </p:spPr>
        <p:txBody>
          <a:bodyPr wrap="square">
            <a:spAutoFit/>
          </a:bodyPr>
          <a:lstStyle/>
          <a:p>
            <a:r>
              <a:rPr lang="en-US" altLang="zh-TW" dirty="0"/>
              <a:t>LINE</a:t>
            </a:r>
            <a:r>
              <a:rPr lang="zh-TW" altLang="en-US" dirty="0"/>
              <a:t>群組</a:t>
            </a:r>
            <a:r>
              <a:rPr lang="en-US" altLang="zh-TW" dirty="0"/>
              <a:t>"</a:t>
            </a:r>
            <a:r>
              <a:rPr lang="zh-TW" altLang="en-US" dirty="0"/>
              <a:t>千山產品問題討論區</a:t>
            </a:r>
            <a:r>
              <a:rPr lang="en-US" altLang="zh-TW" dirty="0"/>
              <a:t>"</a:t>
            </a:r>
            <a:r>
              <a:rPr lang="zh-TW" altLang="en-US" dirty="0"/>
              <a:t>申請機器料件異常、更換及托修內容填寫</a:t>
            </a:r>
            <a:endParaRPr lang="en-US" altLang="zh-TW" dirty="0"/>
          </a:p>
          <a:p>
            <a:r>
              <a:rPr lang="zh-TW" altLang="en-US" dirty="0"/>
              <a:t>1.門市 :</a:t>
            </a:r>
          </a:p>
          <a:p>
            <a:r>
              <a:rPr lang="zh-TW" altLang="en-US" dirty="0"/>
              <a:t>2.單號：</a:t>
            </a:r>
          </a:p>
          <a:p>
            <a:r>
              <a:rPr lang="zh-TW" altLang="en-US" dirty="0"/>
              <a:t>3.客代：</a:t>
            </a:r>
          </a:p>
          <a:p>
            <a:r>
              <a:rPr lang="zh-TW" altLang="en-US" dirty="0"/>
              <a:t>4.客名：</a:t>
            </a:r>
          </a:p>
          <a:p>
            <a:r>
              <a:rPr lang="zh-TW" altLang="en-US" dirty="0"/>
              <a:t>5.機型：</a:t>
            </a:r>
          </a:p>
          <a:p>
            <a:r>
              <a:rPr lang="zh-TW" altLang="en-US" dirty="0"/>
              <a:t>6.機碼 :</a:t>
            </a:r>
          </a:p>
          <a:p>
            <a:r>
              <a:rPr lang="zh-TW" altLang="en-US" dirty="0"/>
              <a:t>7.裝機日期：</a:t>
            </a:r>
          </a:p>
          <a:p>
            <a:r>
              <a:rPr lang="zh-TW" altLang="en-US" dirty="0"/>
              <a:t>8.機器回門市日期:</a:t>
            </a:r>
            <a:endParaRPr lang="en-US" altLang="zh-TW" dirty="0"/>
          </a:p>
          <a:p>
            <a:r>
              <a:rPr lang="zh-TW" altLang="en-US" dirty="0"/>
              <a:t>(送回店內的時間一定要提供出來)</a:t>
            </a:r>
          </a:p>
          <a:p>
            <a:r>
              <a:rPr lang="zh-TW" altLang="en-US" dirty="0"/>
              <a:t>9.報修原因：(提供不良影片或照片佐證，如店內修不好要告知更換過哪些料件)</a:t>
            </a:r>
          </a:p>
          <a:p>
            <a:r>
              <a:rPr lang="zh-TW" altLang="en-US" dirty="0"/>
              <a:t>10.訴求: </a:t>
            </a:r>
          </a:p>
          <a:p>
            <a:r>
              <a:rPr lang="zh-TW" altLang="en-US" dirty="0"/>
              <a:t>11.機回日:(須提供派工日期 14個工作天不含假日含截圖，料件此部分就不需要填寫，機器需要填寫而已)</a:t>
            </a:r>
            <a:endParaRPr lang="en-US" altLang="zh-TW" dirty="0"/>
          </a:p>
        </p:txBody>
      </p:sp>
    </p:spTree>
    <p:extLst>
      <p:ext uri="{BB962C8B-B14F-4D97-AF65-F5344CB8AC3E}">
        <p14:creationId xmlns:p14="http://schemas.microsoft.com/office/powerpoint/2010/main" val="1677562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descr="一張含有 文字, 螢幕擷取畫面, 數字, 字型 的圖片&#10;&#10;AI 產生的內容可能不正確。">
            <a:extLst>
              <a:ext uri="{FF2B5EF4-FFF2-40B4-BE49-F238E27FC236}">
                <a16:creationId xmlns:a16="http://schemas.microsoft.com/office/drawing/2014/main" id="{C566846D-0F47-2C57-49A1-35AA2698EFB8}"/>
              </a:ext>
            </a:extLst>
          </p:cNvPr>
          <p:cNvPicPr>
            <a:picLocks noChangeAspect="1"/>
          </p:cNvPicPr>
          <p:nvPr/>
        </p:nvPicPr>
        <p:blipFill>
          <a:blip r:embed="rId2"/>
          <a:stretch>
            <a:fillRect/>
          </a:stretch>
        </p:blipFill>
        <p:spPr>
          <a:xfrm>
            <a:off x="213639" y="5049"/>
            <a:ext cx="11764721" cy="6852951"/>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334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B5BEDAD-5F58-DDC7-34C3-BCF7A7B66ACE}"/>
              </a:ext>
            </a:extLst>
          </p:cNvPr>
          <p:cNvPicPr>
            <a:picLocks noChangeAspect="1"/>
          </p:cNvPicPr>
          <p:nvPr/>
        </p:nvPicPr>
        <p:blipFill>
          <a:blip r:embed="rId2"/>
          <a:stretch>
            <a:fillRect/>
          </a:stretch>
        </p:blipFill>
        <p:spPr>
          <a:xfrm>
            <a:off x="7957438" y="0"/>
            <a:ext cx="4267387" cy="6858000"/>
          </a:xfrm>
          <a:prstGeom prst="rect">
            <a:avLst/>
          </a:prstGeom>
        </p:spPr>
      </p:pic>
      <p:sp>
        <p:nvSpPr>
          <p:cNvPr id="7" name="文字方塊 6">
            <a:extLst>
              <a:ext uri="{FF2B5EF4-FFF2-40B4-BE49-F238E27FC236}">
                <a16:creationId xmlns:a16="http://schemas.microsoft.com/office/drawing/2014/main" id="{DACE4A6F-9C6C-25CE-E498-9270218428B9}"/>
              </a:ext>
            </a:extLst>
          </p:cNvPr>
          <p:cNvSpPr txBox="1"/>
          <p:nvPr/>
        </p:nvSpPr>
        <p:spPr>
          <a:xfrm>
            <a:off x="0" y="0"/>
            <a:ext cx="7957438" cy="3654847"/>
          </a:xfrm>
          <a:prstGeom prst="rect">
            <a:avLst/>
          </a:prstGeom>
          <a:noFill/>
        </p:spPr>
        <p:txBody>
          <a:bodyPr wrap="square">
            <a:spAutoFit/>
          </a:bodyPr>
          <a:lstStyle/>
          <a:p>
            <a:pPr algn="l">
              <a:spcBef>
                <a:spcPts val="600"/>
              </a:spcBef>
              <a:spcAft>
                <a:spcPts val="300"/>
              </a:spcAft>
              <a:buNone/>
            </a:pPr>
            <a:r>
              <a:rPr lang="zh-TW" altLang="en-US" sz="3200" b="0" i="0" dirty="0">
                <a:solidFill>
                  <a:srgbClr val="424242"/>
                </a:solidFill>
                <a:effectLst/>
                <a:latin typeface="+mn-ea"/>
              </a:rPr>
              <a:t>發現客戶使用之全戶濾心本體</a:t>
            </a:r>
            <a:r>
              <a:rPr lang="en-US" altLang="zh-TW" sz="3200" b="0" i="0" dirty="0">
                <a:solidFill>
                  <a:srgbClr val="424242"/>
                </a:solidFill>
                <a:effectLst/>
                <a:latin typeface="+mn-ea"/>
              </a:rPr>
              <a:t>PP</a:t>
            </a:r>
            <a:r>
              <a:rPr lang="zh-TW" altLang="en-US" sz="3200" b="0" i="0" dirty="0">
                <a:solidFill>
                  <a:srgbClr val="424242"/>
                </a:solidFill>
                <a:effectLst/>
                <a:latin typeface="+mn-ea"/>
              </a:rPr>
              <a:t>棉部分出現</a:t>
            </a:r>
            <a:r>
              <a:rPr lang="zh-TW" altLang="en-US" sz="3200" dirty="0">
                <a:solidFill>
                  <a:srgbClr val="424242"/>
                </a:solidFill>
                <a:latin typeface="+mn-ea"/>
              </a:rPr>
              <a:t>明顯垂直裂痕。經分析裂痕形成原因為</a:t>
            </a:r>
            <a:r>
              <a:rPr lang="en-US" altLang="zh-TW" sz="3200" dirty="0">
                <a:solidFill>
                  <a:srgbClr val="424242"/>
                </a:solidFill>
                <a:latin typeface="+mn-ea"/>
              </a:rPr>
              <a:t>PP</a:t>
            </a:r>
            <a:r>
              <a:rPr lang="zh-TW" altLang="en-US" sz="3200" dirty="0">
                <a:solidFill>
                  <a:srgbClr val="424242"/>
                </a:solidFill>
                <a:latin typeface="+mn-ea"/>
              </a:rPr>
              <a:t>棉於使用期間逐漸阻塞，導致水流改道，沿濾心結構縫隙滲透，進而在濾心後段產生裂痕。</a:t>
            </a:r>
          </a:p>
          <a:p>
            <a:pPr algn="l">
              <a:spcBef>
                <a:spcPts val="600"/>
              </a:spcBef>
              <a:spcAft>
                <a:spcPts val="300"/>
              </a:spcAft>
              <a:buNone/>
            </a:pPr>
            <a:r>
              <a:rPr lang="zh-TW" altLang="en-US" sz="3200" dirty="0">
                <a:solidFill>
                  <a:srgbClr val="424242"/>
                </a:solidFill>
                <a:latin typeface="+mn-ea"/>
              </a:rPr>
              <a:t>儘管濾心本體有裂痕，整體過濾功能在使用期間仍正常運作，並有效協助客戶改善家中水質，故仍需要客戶依據比例進行付費</a:t>
            </a:r>
          </a:p>
        </p:txBody>
      </p:sp>
      <p:sp>
        <p:nvSpPr>
          <p:cNvPr id="9" name="文字方塊 8">
            <a:extLst>
              <a:ext uri="{FF2B5EF4-FFF2-40B4-BE49-F238E27FC236}">
                <a16:creationId xmlns:a16="http://schemas.microsoft.com/office/drawing/2014/main" id="{9C028FFA-A40C-9F3B-B27E-F4D1A5838B18}"/>
              </a:ext>
            </a:extLst>
          </p:cNvPr>
          <p:cNvSpPr txBox="1"/>
          <p:nvPr/>
        </p:nvSpPr>
        <p:spPr>
          <a:xfrm>
            <a:off x="126608" y="4047031"/>
            <a:ext cx="7638757" cy="2554545"/>
          </a:xfrm>
          <a:prstGeom prst="rect">
            <a:avLst/>
          </a:prstGeom>
          <a:noFill/>
        </p:spPr>
        <p:txBody>
          <a:bodyPr wrap="square">
            <a:spAutoFit/>
          </a:bodyPr>
          <a:lstStyle>
            <a:defPPr>
              <a:defRPr lang="zh-TW"/>
            </a:defPPr>
            <a:lvl1pPr>
              <a:spcBef>
                <a:spcPts val="600"/>
              </a:spcBef>
              <a:spcAft>
                <a:spcPts val="300"/>
              </a:spcAft>
              <a:buNone/>
              <a:defRPr sz="3200" b="0" i="0">
                <a:solidFill>
                  <a:srgbClr val="424242"/>
                </a:solidFill>
                <a:effectLst/>
                <a:latin typeface="+mn-ea"/>
              </a:defRPr>
            </a:lvl1pPr>
          </a:lstStyle>
          <a:p>
            <a:r>
              <a:rPr lang="en-US" altLang="zh-TW" dirty="0"/>
              <a:t>PP</a:t>
            </a:r>
            <a:r>
              <a:rPr lang="zh-TW" altLang="en-US" dirty="0"/>
              <a:t>濾心過濾水質的過程中，因濾芯內部</a:t>
            </a:r>
            <a:r>
              <a:rPr lang="en-US" altLang="zh-TW" dirty="0"/>
              <a:t>PP</a:t>
            </a:r>
            <a:r>
              <a:rPr lang="zh-TW" altLang="en-US" dirty="0"/>
              <a:t>棉逐漸阻塞，水流為尋求通道持續滲透至濾芯內部，導致水壓集中於局部結構，進而造成</a:t>
            </a:r>
            <a:r>
              <a:rPr lang="en-US" altLang="zh-TW" dirty="0"/>
              <a:t>PP</a:t>
            </a:r>
            <a:r>
              <a:rPr lang="zh-TW" altLang="en-US" dirty="0"/>
              <a:t>棉產生裂痕。此現象屬於材料受壓後的應力反應</a:t>
            </a:r>
          </a:p>
        </p:txBody>
      </p:sp>
    </p:spTree>
    <p:extLst>
      <p:ext uri="{BB962C8B-B14F-4D97-AF65-F5344CB8AC3E}">
        <p14:creationId xmlns:p14="http://schemas.microsoft.com/office/powerpoint/2010/main" val="3950216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6FC341D-8F1C-9E60-8A02-8BD3B1AA29D5}"/>
              </a:ext>
            </a:extLst>
          </p:cNvPr>
          <p:cNvPicPr>
            <a:picLocks noChangeAspect="1"/>
          </p:cNvPicPr>
          <p:nvPr/>
        </p:nvPicPr>
        <p:blipFill>
          <a:blip r:embed="rId2"/>
          <a:srcRect l="-1" t="25476" r="17269" b="31500"/>
          <a:stretch>
            <a:fillRect/>
          </a:stretch>
        </p:blipFill>
        <p:spPr>
          <a:xfrm>
            <a:off x="3683541" y="2316102"/>
            <a:ext cx="3933819" cy="1258632"/>
          </a:xfrm>
          <a:prstGeom prst="rect">
            <a:avLst/>
          </a:prstGeom>
        </p:spPr>
      </p:pic>
      <p:sp>
        <p:nvSpPr>
          <p:cNvPr id="7" name="文字方塊 6">
            <a:extLst>
              <a:ext uri="{FF2B5EF4-FFF2-40B4-BE49-F238E27FC236}">
                <a16:creationId xmlns:a16="http://schemas.microsoft.com/office/drawing/2014/main" id="{71AE00F4-FC6C-AB28-4675-55C0C7B4C8C6}"/>
              </a:ext>
            </a:extLst>
          </p:cNvPr>
          <p:cNvSpPr txBox="1"/>
          <p:nvPr/>
        </p:nvSpPr>
        <p:spPr>
          <a:xfrm>
            <a:off x="0" y="0"/>
            <a:ext cx="5578764" cy="6463308"/>
          </a:xfrm>
          <a:prstGeom prst="rect">
            <a:avLst/>
          </a:prstGeom>
          <a:noFill/>
        </p:spPr>
        <p:txBody>
          <a:bodyPr wrap="square">
            <a:spAutoFit/>
          </a:bodyPr>
          <a:lstStyle/>
          <a:p>
            <a:r>
              <a:rPr lang="zh-TW" altLang="en-US" b="1" dirty="0"/>
              <a:t>📢 </a:t>
            </a:r>
            <a:r>
              <a:rPr lang="en-US" altLang="zh-TW" b="1" dirty="0"/>
              <a:t>2025/10/23</a:t>
            </a:r>
            <a:r>
              <a:rPr lang="zh-TW" altLang="en-US" b="1" dirty="0"/>
              <a:t>布達事項：</a:t>
            </a:r>
            <a:endParaRPr lang="en-US" altLang="zh-TW" b="1" dirty="0"/>
          </a:p>
          <a:p>
            <a:r>
              <a:rPr lang="zh-TW" altLang="en-US" dirty="0"/>
              <a:t>🔧 安裝注意事項：延長線使用規範</a:t>
            </a:r>
          </a:p>
          <a:p>
            <a:r>
              <a:rPr lang="zh-TW" altLang="en-US" dirty="0"/>
              <a:t>近期發現技師在安裝 千山 </a:t>
            </a:r>
            <a:r>
              <a:rPr lang="en-US" altLang="zh-TW" dirty="0"/>
              <a:t>RFX </a:t>
            </a:r>
            <a:r>
              <a:rPr lang="zh-TW" altLang="en-US" dirty="0"/>
              <a:t>系列產品 時，客戶家中使用了簡易延長線，但技師未要求客戶更換為符合法規的 </a:t>
            </a:r>
            <a:r>
              <a:rPr lang="en-US" altLang="zh-TW" dirty="0"/>
              <a:t>BSMI </a:t>
            </a:r>
            <a:r>
              <a:rPr lang="zh-TW" altLang="en-US" dirty="0"/>
              <a:t>認證延長插座，導致主控板燒毀。</a:t>
            </a:r>
          </a:p>
          <a:p>
            <a:r>
              <a:rPr lang="zh-TW" altLang="en-US" dirty="0"/>
              <a:t>為避免類似事件再次發生，重申以下規範：</a:t>
            </a:r>
          </a:p>
          <a:p>
            <a:endParaRPr lang="en-US" altLang="zh-TW" dirty="0"/>
          </a:p>
          <a:p>
            <a:r>
              <a:rPr lang="zh-TW" altLang="en-US" dirty="0"/>
              <a:t>✅ 延長線使用規範（適用於千山與惟品產品）</a:t>
            </a:r>
          </a:p>
          <a:p>
            <a:r>
              <a:rPr lang="zh-TW" altLang="en-US" dirty="0"/>
              <a:t>🔌 </a:t>
            </a:r>
            <a:r>
              <a:rPr lang="en-US" altLang="zh-TW" dirty="0"/>
              <a:t>110V </a:t>
            </a:r>
            <a:r>
              <a:rPr lang="zh-TW" altLang="en-US" dirty="0"/>
              <a:t>規格</a:t>
            </a:r>
          </a:p>
          <a:p>
            <a:r>
              <a:rPr lang="zh-TW" altLang="en-US" dirty="0"/>
              <a:t>必須使用符合 </a:t>
            </a:r>
            <a:r>
              <a:rPr lang="en-US" altLang="zh-TW" dirty="0"/>
              <a:t>BSMI </a:t>
            </a:r>
            <a:r>
              <a:rPr lang="zh-TW" altLang="en-US" dirty="0"/>
              <a:t>認證之延長插座</a:t>
            </a:r>
          </a:p>
          <a:p>
            <a:r>
              <a:rPr lang="zh-TW" altLang="en-US" dirty="0"/>
              <a:t>規格要求：</a:t>
            </a:r>
            <a:r>
              <a:rPr lang="en-US" altLang="zh-TW" dirty="0"/>
              <a:t>BSMI 125V / 15A / 1650W</a:t>
            </a:r>
            <a:endParaRPr lang="zh-TW" altLang="en-US" dirty="0"/>
          </a:p>
          <a:p>
            <a:endParaRPr lang="en-US" altLang="zh-TW" dirty="0"/>
          </a:p>
          <a:p>
            <a:r>
              <a:rPr lang="zh-TW" altLang="en-US" dirty="0"/>
              <a:t>⚠️ </a:t>
            </a:r>
            <a:r>
              <a:rPr lang="en-US" altLang="zh-TW" dirty="0"/>
              <a:t>220V </a:t>
            </a:r>
            <a:r>
              <a:rPr lang="zh-TW" altLang="en-US" dirty="0"/>
              <a:t>規格</a:t>
            </a:r>
            <a:r>
              <a:rPr lang="en-US" altLang="zh-TW" dirty="0"/>
              <a:t>20A</a:t>
            </a:r>
            <a:r>
              <a:rPr lang="zh-TW" altLang="en-US" dirty="0"/>
              <a:t>（惟品產品）</a:t>
            </a:r>
          </a:p>
          <a:p>
            <a:r>
              <a:rPr lang="zh-TW" altLang="en-US" dirty="0"/>
              <a:t>市售轉接頭多為 </a:t>
            </a:r>
            <a:r>
              <a:rPr lang="en-US" altLang="zh-TW" dirty="0"/>
              <a:t>110~125V</a:t>
            </a:r>
            <a:r>
              <a:rPr lang="zh-TW" altLang="en-US" dirty="0"/>
              <a:t> 使用，未有延長線通過 </a:t>
            </a:r>
            <a:r>
              <a:rPr lang="en-US" altLang="zh-TW" dirty="0"/>
              <a:t>BSMI </a:t>
            </a:r>
            <a:r>
              <a:rPr lang="zh-TW" altLang="en-US" dirty="0"/>
              <a:t>認證供 </a:t>
            </a:r>
            <a:r>
              <a:rPr lang="en-US" altLang="zh-TW" dirty="0"/>
              <a:t>220V </a:t>
            </a:r>
            <a:r>
              <a:rPr lang="zh-TW" altLang="en-US" dirty="0"/>
              <a:t>使用</a:t>
            </a:r>
          </a:p>
          <a:p>
            <a:r>
              <a:rPr lang="zh-TW" altLang="en-US" dirty="0"/>
              <a:t>建議處理方式： </a:t>
            </a:r>
          </a:p>
          <a:p>
            <a:pPr lvl="1"/>
            <a:r>
              <a:rPr lang="zh-TW" altLang="en-US" dirty="0"/>
              <a:t>請客戶改用 </a:t>
            </a:r>
            <a:r>
              <a:rPr lang="en-US" altLang="zh-TW" dirty="0"/>
              <a:t>220V T </a:t>
            </a:r>
            <a:r>
              <a:rPr lang="zh-TW" altLang="en-US" dirty="0"/>
              <a:t>型專用插座</a:t>
            </a:r>
          </a:p>
          <a:p>
            <a:pPr lvl="1"/>
            <a:r>
              <a:rPr lang="zh-TW" altLang="en-US" dirty="0"/>
              <a:t>可有效提升用電安全，避免誤插導致機器燒毀</a:t>
            </a:r>
          </a:p>
          <a:p>
            <a:endParaRPr lang="zh-TW" altLang="en-US" dirty="0"/>
          </a:p>
          <a:p>
            <a:r>
              <a:rPr lang="zh-TW" altLang="en-US" dirty="0"/>
              <a:t>📌 請所有店長要求並請技師務必遵守上述規範，並主動提醒客戶更換延長線或插座，以保障設備安全與使用者權益。</a:t>
            </a:r>
          </a:p>
          <a:p>
            <a:endParaRPr lang="en-US" altLang="zh-TW" dirty="0"/>
          </a:p>
        </p:txBody>
      </p:sp>
      <p:pic>
        <p:nvPicPr>
          <p:cNvPr id="9" name="圖片 8">
            <a:extLst>
              <a:ext uri="{FF2B5EF4-FFF2-40B4-BE49-F238E27FC236}">
                <a16:creationId xmlns:a16="http://schemas.microsoft.com/office/drawing/2014/main" id="{2FA38E8E-9667-54E4-3EEA-515F9405AA6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t="13097" b="13405"/>
          <a:stretch>
            <a:fillRect/>
          </a:stretch>
        </p:blipFill>
        <p:spPr>
          <a:xfrm>
            <a:off x="7479254" y="18474"/>
            <a:ext cx="4712746" cy="4405745"/>
          </a:xfrm>
          <a:prstGeom prst="rect">
            <a:avLst/>
          </a:prstGeom>
        </p:spPr>
      </p:pic>
      <p:sp>
        <p:nvSpPr>
          <p:cNvPr id="10" name="文字方塊 9">
            <a:extLst>
              <a:ext uri="{FF2B5EF4-FFF2-40B4-BE49-F238E27FC236}">
                <a16:creationId xmlns:a16="http://schemas.microsoft.com/office/drawing/2014/main" id="{0D214C87-342F-6C96-F4BD-2F071E5D4471}"/>
              </a:ext>
            </a:extLst>
          </p:cNvPr>
          <p:cNvSpPr txBox="1"/>
          <p:nvPr/>
        </p:nvSpPr>
        <p:spPr>
          <a:xfrm>
            <a:off x="7639039" y="3223890"/>
            <a:ext cx="2040049" cy="1200329"/>
          </a:xfrm>
          <a:prstGeom prst="rect">
            <a:avLst/>
          </a:prstGeom>
          <a:noFill/>
        </p:spPr>
        <p:txBody>
          <a:bodyPr wrap="square">
            <a:spAutoFit/>
          </a:bodyPr>
          <a:lstStyle/>
          <a:p>
            <a:r>
              <a:rPr lang="en-US" altLang="zh-TW" sz="7200" dirty="0">
                <a:solidFill>
                  <a:srgbClr val="FF0000"/>
                </a:solidFill>
              </a:rPr>
              <a:t>NG</a:t>
            </a:r>
            <a:endParaRPr lang="zh-TW" altLang="en-US" sz="7200" dirty="0">
              <a:solidFill>
                <a:srgbClr val="FF0000"/>
              </a:solidFill>
            </a:endParaRPr>
          </a:p>
        </p:txBody>
      </p:sp>
      <p:pic>
        <p:nvPicPr>
          <p:cNvPr id="12" name="圖片 11">
            <a:extLst>
              <a:ext uri="{FF2B5EF4-FFF2-40B4-BE49-F238E27FC236}">
                <a16:creationId xmlns:a16="http://schemas.microsoft.com/office/drawing/2014/main" id="{67CC644E-9789-B1F0-86A6-DCDA4E443FF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463" b="98081" l="5696" r="96835">
                        <a14:foregroundMark x1="17511" y1="8742" x2="17511" y2="8742"/>
                        <a14:foregroundMark x1="8228" y1="18124" x2="8228" y2="18124"/>
                        <a14:foregroundMark x1="20464" y1="93817" x2="20464" y2="93817"/>
                        <a14:foregroundMark x1="7384" y1="86780" x2="7384" y2="86780"/>
                        <a14:foregroundMark x1="19409" y1="97655" x2="19409" y2="97655"/>
                        <a14:foregroundMark x1="6962" y1="19616" x2="6962" y2="19616"/>
                        <a14:foregroundMark x1="92616" y1="18763" x2="92616" y2="18763"/>
                        <a14:foregroundMark x1="86076" y1="7889" x2="86076" y2="7889"/>
                        <a14:foregroundMark x1="96624" y1="19190" x2="96624" y2="19190"/>
                        <a14:foregroundMark x1="18354" y1="7463" x2="18354" y2="7463"/>
                        <a14:foregroundMark x1="84810" y1="98294" x2="84810" y2="98294"/>
                        <a14:foregroundMark x1="96835" y1="87633" x2="96835" y2="87633"/>
                      </a14:backgroundRemoval>
                    </a14:imgEffect>
                  </a14:imgLayer>
                </a14:imgProps>
              </a:ext>
            </a:extLst>
          </a:blip>
          <a:stretch>
            <a:fillRect/>
          </a:stretch>
        </p:blipFill>
        <p:spPr>
          <a:xfrm>
            <a:off x="8814005" y="50701"/>
            <a:ext cx="2827379" cy="2797555"/>
          </a:xfrm>
          <a:prstGeom prst="rect">
            <a:avLst/>
          </a:prstGeom>
        </p:spPr>
      </p:pic>
      <p:pic>
        <p:nvPicPr>
          <p:cNvPr id="14" name="圖片 13">
            <a:extLst>
              <a:ext uri="{FF2B5EF4-FFF2-40B4-BE49-F238E27FC236}">
                <a16:creationId xmlns:a16="http://schemas.microsoft.com/office/drawing/2014/main" id="{A0C574FC-DDE9-F013-44A9-488AC079A655}"/>
              </a:ext>
            </a:extLst>
          </p:cNvPr>
          <p:cNvPicPr>
            <a:picLocks noChangeAspect="1"/>
          </p:cNvPicPr>
          <p:nvPr/>
        </p:nvPicPr>
        <p:blipFill>
          <a:blip r:embed="rId7"/>
          <a:stretch>
            <a:fillRect/>
          </a:stretch>
        </p:blipFill>
        <p:spPr>
          <a:xfrm>
            <a:off x="5539473" y="4148042"/>
            <a:ext cx="3274532" cy="2709958"/>
          </a:xfrm>
          <a:prstGeom prst="rect">
            <a:avLst/>
          </a:prstGeom>
        </p:spPr>
      </p:pic>
    </p:spTree>
    <p:extLst>
      <p:ext uri="{BB962C8B-B14F-4D97-AF65-F5344CB8AC3E}">
        <p14:creationId xmlns:p14="http://schemas.microsoft.com/office/powerpoint/2010/main" val="2778668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DDDF2D6-1850-DC85-C66D-233193D679B6}"/>
              </a:ext>
            </a:extLst>
          </p:cNvPr>
          <p:cNvSpPr txBox="1"/>
          <p:nvPr/>
        </p:nvSpPr>
        <p:spPr>
          <a:xfrm>
            <a:off x="-1" y="-4207"/>
            <a:ext cx="12192001" cy="5078313"/>
          </a:xfrm>
          <a:prstGeom prst="rect">
            <a:avLst/>
          </a:prstGeom>
          <a:noFill/>
        </p:spPr>
        <p:txBody>
          <a:bodyPr wrap="square">
            <a:spAutoFit/>
          </a:bodyPr>
          <a:lstStyle/>
          <a:p>
            <a:r>
              <a:rPr lang="zh-TW" altLang="en-US" dirty="0">
                <a:latin typeface="+mn-ea"/>
              </a:rPr>
              <a:t>📢 </a:t>
            </a:r>
            <a:r>
              <a:rPr lang="en-US" altLang="zh-TW" b="1" dirty="0">
                <a:latin typeface="+mn-ea"/>
              </a:rPr>
              <a:t>2025/10/28 </a:t>
            </a:r>
            <a:r>
              <a:rPr lang="zh-TW" altLang="en-US" b="1" dirty="0">
                <a:latin typeface="+mn-ea"/>
              </a:rPr>
              <a:t>品保部布達事項</a:t>
            </a:r>
            <a:endParaRPr lang="zh-TW" altLang="en-US" dirty="0">
              <a:latin typeface="+mn-ea"/>
            </a:endParaRPr>
          </a:p>
          <a:p>
            <a:r>
              <a:rPr lang="zh-TW" altLang="en-US" dirty="0">
                <a:latin typeface="+mn-ea"/>
              </a:rPr>
              <a:t>針對 </a:t>
            </a:r>
            <a:r>
              <a:rPr lang="zh-TW" altLang="en-US" b="1" dirty="0">
                <a:latin typeface="+mn-ea"/>
              </a:rPr>
              <a:t>保內</a:t>
            </a:r>
            <a:r>
              <a:rPr lang="en-US" altLang="zh-TW" b="1" dirty="0">
                <a:latin typeface="+mn-ea"/>
              </a:rPr>
              <a:t>23X3</a:t>
            </a:r>
            <a:r>
              <a:rPr lang="zh-TW" altLang="en-US" b="1" dirty="0">
                <a:latin typeface="+mn-ea"/>
              </a:rPr>
              <a:t>料件處理流程</a:t>
            </a:r>
            <a:r>
              <a:rPr lang="zh-TW" altLang="en-US" dirty="0">
                <a:latin typeface="+mn-ea"/>
              </a:rPr>
              <a:t>，自 </a:t>
            </a:r>
            <a:r>
              <a:rPr lang="en-US" altLang="zh-TW" b="1" dirty="0">
                <a:latin typeface="+mn-ea"/>
              </a:rPr>
              <a:t>2025</a:t>
            </a:r>
            <a:r>
              <a:rPr lang="zh-TW" altLang="en-US" b="1" dirty="0">
                <a:latin typeface="+mn-ea"/>
              </a:rPr>
              <a:t>年</a:t>
            </a:r>
            <a:r>
              <a:rPr lang="en-US" altLang="zh-TW" b="1" dirty="0">
                <a:latin typeface="+mn-ea"/>
              </a:rPr>
              <a:t>9</a:t>
            </a:r>
            <a:r>
              <a:rPr lang="zh-TW" altLang="en-US" b="1" dirty="0">
                <a:latin typeface="+mn-ea"/>
              </a:rPr>
              <a:t>月起</a:t>
            </a:r>
            <a:r>
              <a:rPr lang="zh-TW" altLang="en-US" dirty="0">
                <a:latin typeface="+mn-ea"/>
              </a:rPr>
              <a:t>，品保部將 </a:t>
            </a:r>
            <a:r>
              <a:rPr lang="zh-TW" altLang="en-US" b="1" dirty="0">
                <a:latin typeface="+mn-ea"/>
              </a:rPr>
              <a:t>不再協助判斷刪除付費料件</a:t>
            </a:r>
            <a:r>
              <a:rPr lang="zh-TW" altLang="en-US" dirty="0">
                <a:latin typeface="+mn-ea"/>
              </a:rPr>
              <a:t>，改為以下作業方式：</a:t>
            </a:r>
          </a:p>
          <a:p>
            <a:r>
              <a:rPr lang="zh-TW" altLang="en-US" b="1" dirty="0">
                <a:latin typeface="+mn-ea"/>
              </a:rPr>
              <a:t>一、品保部提供完整清單</a:t>
            </a:r>
          </a:p>
          <a:p>
            <a:r>
              <a:rPr lang="zh-TW" altLang="en-US" dirty="0">
                <a:latin typeface="+mn-ea"/>
              </a:rPr>
              <a:t>品保部將提供 </a:t>
            </a:r>
            <a:r>
              <a:rPr lang="zh-TW" altLang="en-US" b="1" dirty="0">
                <a:latin typeface="+mn-ea"/>
              </a:rPr>
              <a:t>最完整的保內料件清單</a:t>
            </a:r>
            <a:r>
              <a:rPr lang="zh-TW" altLang="en-US" dirty="0">
                <a:latin typeface="+mn-ea"/>
              </a:rPr>
              <a:t> 給各門市店長。</a:t>
            </a:r>
          </a:p>
          <a:p>
            <a:r>
              <a:rPr lang="zh-TW" altLang="en-US" dirty="0">
                <a:latin typeface="+mn-ea"/>
              </a:rPr>
              <a:t>店長需依據清單 </a:t>
            </a:r>
            <a:r>
              <a:rPr lang="zh-TW" altLang="en-US" b="1" dirty="0">
                <a:latin typeface="+mn-ea"/>
              </a:rPr>
              <a:t>自行判斷並回覆</a:t>
            </a:r>
            <a:r>
              <a:rPr lang="zh-TW" altLang="en-US" dirty="0">
                <a:latin typeface="+mn-ea"/>
              </a:rPr>
              <a:t>，提供保內料件。</a:t>
            </a:r>
          </a:p>
          <a:p>
            <a:endParaRPr lang="en-US" altLang="zh-TW" b="1" dirty="0">
              <a:latin typeface="+mn-ea"/>
            </a:endParaRPr>
          </a:p>
          <a:p>
            <a:r>
              <a:rPr lang="zh-TW" altLang="en-US" b="1" dirty="0">
                <a:latin typeface="+mn-ea"/>
              </a:rPr>
              <a:t>二、店長處理方式</a:t>
            </a:r>
          </a:p>
          <a:p>
            <a:r>
              <a:rPr lang="zh-TW" altLang="en-US" dirty="0">
                <a:latin typeface="+mn-ea"/>
              </a:rPr>
              <a:t>若客戶已付款，請店長於清單後方 </a:t>
            </a:r>
            <a:r>
              <a:rPr lang="zh-TW" altLang="en-US" b="1" dirty="0">
                <a:latin typeface="+mn-ea"/>
              </a:rPr>
              <a:t>註明付款情形</a:t>
            </a:r>
            <a:r>
              <a:rPr lang="zh-TW" altLang="en-US" dirty="0">
                <a:latin typeface="+mn-ea"/>
              </a:rPr>
              <a:t>。</a:t>
            </a:r>
          </a:p>
          <a:p>
            <a:r>
              <a:rPr lang="zh-TW" altLang="en-US" dirty="0">
                <a:latin typeface="+mn-ea"/>
              </a:rPr>
              <a:t>清單確認後請店長 </a:t>
            </a:r>
            <a:r>
              <a:rPr lang="zh-TW" altLang="en-US" b="1" dirty="0">
                <a:latin typeface="+mn-ea"/>
              </a:rPr>
              <a:t>簽名</a:t>
            </a:r>
            <a:r>
              <a:rPr lang="zh-TW" altLang="en-US" dirty="0">
                <a:latin typeface="+mn-ea"/>
              </a:rPr>
              <a:t>。</a:t>
            </a:r>
          </a:p>
          <a:p>
            <a:r>
              <a:rPr lang="zh-TW" altLang="en-US" dirty="0">
                <a:latin typeface="+mn-ea"/>
              </a:rPr>
              <a:t>正本請與其他保內料件一併 </a:t>
            </a:r>
            <a:r>
              <a:rPr lang="zh-TW" altLang="en-US" b="1" dirty="0">
                <a:latin typeface="+mn-ea"/>
              </a:rPr>
              <a:t>寄回品保部</a:t>
            </a:r>
            <a:r>
              <a:rPr lang="zh-TW" altLang="en-US" dirty="0">
                <a:latin typeface="+mn-ea"/>
              </a:rPr>
              <a:t>。</a:t>
            </a:r>
          </a:p>
          <a:p>
            <a:r>
              <a:rPr lang="zh-TW" altLang="en-US" dirty="0">
                <a:latin typeface="+mn-ea"/>
              </a:rPr>
              <a:t>掃描版可先行 </a:t>
            </a:r>
            <a:r>
              <a:rPr lang="zh-TW" altLang="en-US" b="1" dirty="0">
                <a:latin typeface="+mn-ea"/>
              </a:rPr>
              <a:t>回傳給品保助理</a:t>
            </a:r>
            <a:r>
              <a:rPr lang="zh-TW" altLang="en-US" dirty="0">
                <a:latin typeface="+mn-ea"/>
              </a:rPr>
              <a:t>。</a:t>
            </a:r>
          </a:p>
          <a:p>
            <a:endParaRPr lang="en-US" altLang="zh-TW" b="1" dirty="0">
              <a:latin typeface="+mn-ea"/>
            </a:endParaRPr>
          </a:p>
          <a:p>
            <a:r>
              <a:rPr lang="zh-TW" altLang="en-US" b="1" dirty="0">
                <a:latin typeface="+mn-ea"/>
              </a:rPr>
              <a:t>三、品保部後續處理</a:t>
            </a:r>
          </a:p>
          <a:p>
            <a:r>
              <a:rPr lang="zh-TW" altLang="en-US" dirty="0">
                <a:latin typeface="+mn-ea"/>
              </a:rPr>
              <a:t>品保部收到料件後，將逐一請點確認。</a:t>
            </a:r>
          </a:p>
          <a:p>
            <a:r>
              <a:rPr lang="zh-TW" altLang="en-US" dirty="0">
                <a:latin typeface="+mn-ea"/>
              </a:rPr>
              <a:t>若發現 </a:t>
            </a:r>
            <a:r>
              <a:rPr lang="zh-TW" altLang="en-US" b="1" dirty="0">
                <a:latin typeface="+mn-ea"/>
              </a:rPr>
              <a:t>不合理或缺料件</a:t>
            </a:r>
            <a:r>
              <a:rPr lang="zh-TW" altLang="en-US" dirty="0">
                <a:latin typeface="+mn-ea"/>
              </a:rPr>
              <a:t>，將通知店長並要求提供說明。</a:t>
            </a:r>
          </a:p>
          <a:p>
            <a:r>
              <a:rPr lang="zh-TW" altLang="en-US" dirty="0">
                <a:latin typeface="+mn-ea"/>
              </a:rPr>
              <a:t>若店長於 </a:t>
            </a:r>
            <a:r>
              <a:rPr lang="en-US" altLang="zh-TW" b="1" dirty="0">
                <a:latin typeface="+mn-ea"/>
              </a:rPr>
              <a:t>3</a:t>
            </a:r>
            <a:r>
              <a:rPr lang="zh-TW" altLang="en-US" b="1" dirty="0">
                <a:latin typeface="+mn-ea"/>
              </a:rPr>
              <a:t>天內未回覆說明或補寄料件</a:t>
            </a:r>
            <a:r>
              <a:rPr lang="zh-TW" altLang="en-US" dirty="0">
                <a:latin typeface="+mn-ea"/>
              </a:rPr>
              <a:t>，品保部將依情況提出 </a:t>
            </a:r>
            <a:r>
              <a:rPr lang="zh-TW" altLang="en-US" b="1" dirty="0">
                <a:latin typeface="+mn-ea"/>
              </a:rPr>
              <a:t>相對應究責</a:t>
            </a:r>
            <a:r>
              <a:rPr lang="en-US" altLang="zh-TW" b="1" dirty="0">
                <a:latin typeface="+mn-ea"/>
              </a:rPr>
              <a:t>(</a:t>
            </a:r>
            <a:r>
              <a:rPr lang="zh-TW" altLang="en-US" dirty="0"/>
              <a:t>影響考核獎金</a:t>
            </a:r>
            <a:r>
              <a:rPr lang="en-US" altLang="zh-TW" dirty="0"/>
              <a:t> )</a:t>
            </a:r>
            <a:r>
              <a:rPr lang="zh-TW" altLang="en-US" dirty="0">
                <a:latin typeface="+mn-ea"/>
              </a:rPr>
              <a:t>。</a:t>
            </a:r>
            <a:endParaRPr lang="en-US" altLang="zh-TW" b="1" dirty="0">
              <a:latin typeface="+mn-ea"/>
            </a:endParaRPr>
          </a:p>
          <a:p>
            <a:br>
              <a:rPr lang="en-US" altLang="zh-TW" b="1" dirty="0">
                <a:latin typeface="+mn-ea"/>
              </a:rPr>
            </a:br>
            <a:endParaRPr lang="en-US" altLang="zh-TW" b="1" dirty="0">
              <a:latin typeface="+mn-ea"/>
            </a:endParaRPr>
          </a:p>
        </p:txBody>
      </p:sp>
    </p:spTree>
    <p:extLst>
      <p:ext uri="{BB962C8B-B14F-4D97-AF65-F5344CB8AC3E}">
        <p14:creationId xmlns:p14="http://schemas.microsoft.com/office/powerpoint/2010/main" val="911304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4B2CC660-8FA7-F6F3-55BF-C01712252F2D}"/>
              </a:ext>
            </a:extLst>
          </p:cNvPr>
          <p:cNvSpPr txBox="1"/>
          <p:nvPr/>
        </p:nvSpPr>
        <p:spPr>
          <a:xfrm>
            <a:off x="0" y="0"/>
            <a:ext cx="12192000" cy="2828980"/>
          </a:xfrm>
          <a:prstGeom prst="rect">
            <a:avLst/>
          </a:prstGeom>
          <a:noFill/>
        </p:spPr>
        <p:txBody>
          <a:bodyPr wrap="square">
            <a:spAutoFit/>
          </a:bodyPr>
          <a:lstStyle/>
          <a:p>
            <a:pPr fontAlgn="ctr">
              <a:spcAft>
                <a:spcPts val="1875"/>
              </a:spcAft>
            </a:pPr>
            <a:r>
              <a:rPr lang="zh-TW" altLang="en-US" dirty="0">
                <a:latin typeface="+mn-ea"/>
              </a:rPr>
              <a:t>📢 </a:t>
            </a:r>
            <a:r>
              <a:rPr lang="en-US" altLang="zh-TW" dirty="0">
                <a:latin typeface="+mn-ea"/>
              </a:rPr>
              <a:t>2025/11/05 </a:t>
            </a:r>
            <a:r>
              <a:rPr lang="zh-TW" altLang="en-US" dirty="0">
                <a:latin typeface="+mn-ea"/>
              </a:rPr>
              <a:t>布達事項</a:t>
            </a:r>
            <a:endParaRPr lang="en-US" altLang="zh-TW" dirty="0">
              <a:latin typeface="+mn-ea"/>
            </a:endParaRPr>
          </a:p>
          <a:p>
            <a:r>
              <a:rPr lang="zh-TW" altLang="en-US" dirty="0"/>
              <a:t>千山 </a:t>
            </a:r>
            <a:r>
              <a:rPr lang="en-US" altLang="zh-TW" dirty="0"/>
              <a:t>RFX </a:t>
            </a:r>
            <a:r>
              <a:rPr lang="zh-TW" altLang="en-US" dirty="0"/>
              <a:t>系列電子龍頭異常改善事項</a:t>
            </a:r>
          </a:p>
          <a:p>
            <a:r>
              <a:rPr lang="zh-TW" altLang="en-US" dirty="0"/>
              <a:t>問題原因：近期發現多筆電子龍頭異常，原因為 電線壓傷，導致電子龍頭啟動時 好時壞。</a:t>
            </a:r>
          </a:p>
          <a:p>
            <a:r>
              <a:rPr lang="zh-TW" altLang="en-US" dirty="0"/>
              <a:t>技師注意事項： </a:t>
            </a:r>
          </a:p>
          <a:p>
            <a:pPr lvl="1"/>
            <a:r>
              <a:rPr lang="zh-TW" altLang="en-US" dirty="0"/>
              <a:t>安裝電子龍頭時，確認 機器是否壓到電線。</a:t>
            </a:r>
          </a:p>
          <a:p>
            <a:pPr lvl="1"/>
            <a:r>
              <a:rPr lang="zh-TW" altLang="en-US" dirty="0"/>
              <a:t>檢查 關閉廚下門時是否會壓到電線。</a:t>
            </a:r>
          </a:p>
          <a:p>
            <a:r>
              <a:rPr lang="zh-TW" altLang="en-US" dirty="0"/>
              <a:t>完機影片增加以下要求： </a:t>
            </a:r>
          </a:p>
          <a:p>
            <a:pPr lvl="1"/>
            <a:r>
              <a:rPr lang="zh-TW" altLang="en-US" dirty="0"/>
              <a:t>必須拍攝 所有電線的擺放方式。</a:t>
            </a:r>
          </a:p>
          <a:p>
            <a:pPr lvl="1"/>
            <a:r>
              <a:rPr lang="zh-TW" altLang="en-US" dirty="0"/>
              <a:t>技師在拍攝過程中，需再次確認 電線是否有壓到。</a:t>
            </a:r>
          </a:p>
        </p:txBody>
      </p:sp>
      <p:pic>
        <p:nvPicPr>
          <p:cNvPr id="6" name="圖片 5" descr="一張含有 電氣線路, 連接器, 纜線, 熱收縮管 的圖片">
            <a:extLst>
              <a:ext uri="{FF2B5EF4-FFF2-40B4-BE49-F238E27FC236}">
                <a16:creationId xmlns:a16="http://schemas.microsoft.com/office/drawing/2014/main" id="{F30431D1-5AF5-9F3C-A2E4-65E98DC11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04" y="3084175"/>
            <a:ext cx="5024871" cy="3769504"/>
          </a:xfrm>
          <a:prstGeom prst="rect">
            <a:avLst/>
          </a:prstGeom>
        </p:spPr>
      </p:pic>
      <p:pic>
        <p:nvPicPr>
          <p:cNvPr id="8" name="圖片 7">
            <a:extLst>
              <a:ext uri="{FF2B5EF4-FFF2-40B4-BE49-F238E27FC236}">
                <a16:creationId xmlns:a16="http://schemas.microsoft.com/office/drawing/2014/main" id="{2B61CCAC-5032-A782-6328-6B120180B97D}"/>
              </a:ext>
            </a:extLst>
          </p:cNvPr>
          <p:cNvPicPr>
            <a:picLocks noChangeAspect="1"/>
          </p:cNvPicPr>
          <p:nvPr/>
        </p:nvPicPr>
        <p:blipFill>
          <a:blip r:embed="rId3"/>
          <a:stretch>
            <a:fillRect/>
          </a:stretch>
        </p:blipFill>
        <p:spPr>
          <a:xfrm>
            <a:off x="6193909" y="1195415"/>
            <a:ext cx="4464566" cy="5658264"/>
          </a:xfrm>
          <a:prstGeom prst="rect">
            <a:avLst/>
          </a:prstGeom>
        </p:spPr>
      </p:pic>
    </p:spTree>
    <p:extLst>
      <p:ext uri="{BB962C8B-B14F-4D97-AF65-F5344CB8AC3E}">
        <p14:creationId xmlns:p14="http://schemas.microsoft.com/office/powerpoint/2010/main" val="3688343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BF6D4E39-B6EF-16F6-55D3-67E435BD3D95}"/>
              </a:ext>
            </a:extLst>
          </p:cNvPr>
          <p:cNvSpPr txBox="1"/>
          <p:nvPr/>
        </p:nvSpPr>
        <p:spPr>
          <a:xfrm>
            <a:off x="-1" y="0"/>
            <a:ext cx="6724074" cy="6673622"/>
          </a:xfrm>
          <a:prstGeom prst="rect">
            <a:avLst/>
          </a:prstGeom>
          <a:noFill/>
        </p:spPr>
        <p:txBody>
          <a:bodyPr wrap="square">
            <a:spAutoFit/>
          </a:bodyPr>
          <a:lstStyle/>
          <a:p>
            <a:pPr fontAlgn="ctr">
              <a:spcAft>
                <a:spcPts val="1875"/>
              </a:spcAft>
            </a:pPr>
            <a:r>
              <a:rPr lang="zh-TW" altLang="en-US" dirty="0">
                <a:latin typeface="+mn-ea"/>
              </a:rPr>
              <a:t>📢 </a:t>
            </a:r>
            <a:r>
              <a:rPr lang="en-US" altLang="zh-TW" b="1" dirty="0">
                <a:latin typeface="+mn-ea"/>
              </a:rPr>
              <a:t>2025/11/07 </a:t>
            </a:r>
            <a:r>
              <a:rPr lang="zh-TW" altLang="en-US" b="1" dirty="0">
                <a:latin typeface="+mn-ea"/>
              </a:rPr>
              <a:t>布達事項</a:t>
            </a:r>
            <a:endParaRPr lang="en-US" altLang="zh-TW" b="1" dirty="0">
              <a:latin typeface="+mn-ea"/>
            </a:endParaRPr>
          </a:p>
          <a:p>
            <a:r>
              <a:rPr lang="zh-TW" altLang="en-US" dirty="0">
                <a:latin typeface="+mn-ea"/>
              </a:rPr>
              <a:t>技師鑽孔教學與材料申請規範公告</a:t>
            </a:r>
            <a:r>
              <a:rPr lang="en-US" altLang="zh-TW" dirty="0">
                <a:latin typeface="+mn-ea"/>
              </a:rPr>
              <a:t>(</a:t>
            </a:r>
            <a:r>
              <a:rPr lang="zh-TW" altLang="en-US" dirty="0">
                <a:latin typeface="+mn-ea"/>
              </a:rPr>
              <a:t>千山與惟品產品規範均相同</a:t>
            </a:r>
            <a:r>
              <a:rPr lang="en-US" altLang="zh-TW" dirty="0">
                <a:latin typeface="+mn-ea"/>
              </a:rPr>
              <a:t>)</a:t>
            </a:r>
            <a:endParaRPr lang="zh-TW" altLang="en-US" dirty="0">
              <a:latin typeface="+mn-ea"/>
            </a:endParaRPr>
          </a:p>
          <a:p>
            <a:r>
              <a:rPr lang="en-US" altLang="zh-TW" dirty="0">
                <a:latin typeface="+mn-ea"/>
              </a:rPr>
              <a:t>1.</a:t>
            </a:r>
            <a:r>
              <a:rPr lang="zh-TW" altLang="en-US" dirty="0">
                <a:latin typeface="+mn-ea"/>
              </a:rPr>
              <a:t>材料提供範圍</a:t>
            </a:r>
            <a:br>
              <a:rPr lang="zh-TW" altLang="en-US" dirty="0">
                <a:latin typeface="+mn-ea"/>
              </a:rPr>
            </a:br>
            <a:r>
              <a:rPr lang="zh-TW" altLang="en-US" dirty="0">
                <a:latin typeface="+mn-ea"/>
              </a:rPr>
              <a:t>目前各門市已提供 不銹鋼 與 大理石 進行鑽孔教學。</a:t>
            </a:r>
            <a:br>
              <a:rPr lang="zh-TW" altLang="en-US" dirty="0">
                <a:latin typeface="+mn-ea"/>
              </a:rPr>
            </a:br>
            <a:r>
              <a:rPr lang="en-US" altLang="zh-TW" dirty="0">
                <a:latin typeface="+mn-ea"/>
              </a:rPr>
              <a:t>2025/11/10 </a:t>
            </a:r>
            <a:r>
              <a:rPr lang="zh-TW" altLang="en-US" dirty="0">
                <a:latin typeface="+mn-ea"/>
              </a:rPr>
              <a:t>起新增提供：</a:t>
            </a:r>
          </a:p>
          <a:p>
            <a:r>
              <a:rPr lang="zh-TW" altLang="en-US" dirty="0">
                <a:latin typeface="+mn-ea"/>
              </a:rPr>
              <a:t>石英石</a:t>
            </a:r>
          </a:p>
          <a:p>
            <a:r>
              <a:rPr lang="zh-TW" altLang="en-US" dirty="0">
                <a:latin typeface="+mn-ea"/>
              </a:rPr>
              <a:t>花崗石</a:t>
            </a:r>
          </a:p>
          <a:p>
            <a:endParaRPr lang="en-US" altLang="zh-TW" dirty="0">
              <a:latin typeface="+mn-ea"/>
            </a:endParaRPr>
          </a:p>
          <a:p>
            <a:r>
              <a:rPr lang="en-US" altLang="zh-TW" dirty="0">
                <a:latin typeface="+mn-ea"/>
              </a:rPr>
              <a:t>2.</a:t>
            </a:r>
            <a:r>
              <a:rPr lang="zh-TW" altLang="en-US" dirty="0">
                <a:latin typeface="+mn-ea"/>
              </a:rPr>
              <a:t>材料申請規範</a:t>
            </a:r>
          </a:p>
          <a:p>
            <a:r>
              <a:rPr lang="zh-TW" altLang="en-US" dirty="0">
                <a:latin typeface="+mn-ea"/>
              </a:rPr>
              <a:t>每年每個門市可申請一次材料。</a:t>
            </a:r>
          </a:p>
          <a:p>
            <a:r>
              <a:rPr lang="zh-TW" altLang="en-US" dirty="0">
                <a:latin typeface="+mn-ea"/>
              </a:rPr>
              <a:t>若提前用完，請主動向技術主任提出追加申請</a:t>
            </a:r>
            <a:endParaRPr lang="en-US" altLang="zh-TW" dirty="0">
              <a:latin typeface="+mn-ea"/>
            </a:endParaRPr>
          </a:p>
          <a:p>
            <a:r>
              <a:rPr lang="en-US" altLang="zh-TW" dirty="0">
                <a:latin typeface="+mn-ea"/>
              </a:rPr>
              <a:t>(</a:t>
            </a:r>
            <a:r>
              <a:rPr lang="zh-TW" altLang="en-US" dirty="0">
                <a:latin typeface="+mn-ea"/>
              </a:rPr>
              <a:t>須提供材料鑽孔使用狀況照片進行佐證</a:t>
            </a:r>
            <a:r>
              <a:rPr lang="en-US" altLang="zh-TW" dirty="0">
                <a:latin typeface="+mn-ea"/>
              </a:rPr>
              <a:t>)</a:t>
            </a:r>
            <a:r>
              <a:rPr lang="zh-TW" altLang="en-US" dirty="0">
                <a:latin typeface="+mn-ea"/>
              </a:rPr>
              <a:t>。</a:t>
            </a:r>
          </a:p>
          <a:p>
            <a:endParaRPr lang="en-US" altLang="zh-TW" dirty="0">
              <a:latin typeface="+mn-ea"/>
            </a:endParaRPr>
          </a:p>
          <a:p>
            <a:r>
              <a:rPr lang="en-US" altLang="zh-TW" dirty="0">
                <a:latin typeface="+mn-ea"/>
              </a:rPr>
              <a:t>3.</a:t>
            </a:r>
            <a:r>
              <a:rPr lang="zh-TW" altLang="en-US" dirty="0">
                <a:latin typeface="+mn-ea"/>
              </a:rPr>
              <a:t>操作規範</a:t>
            </a:r>
          </a:p>
          <a:p>
            <a:r>
              <a:rPr lang="zh-TW" altLang="en-US" dirty="0">
                <a:solidFill>
                  <a:srgbClr val="FF0000"/>
                </a:solidFill>
                <a:latin typeface="+mn-ea"/>
              </a:rPr>
              <a:t>石英石與花崗石部分，一律由技師進行鑽孔</a:t>
            </a:r>
            <a:r>
              <a:rPr lang="zh-TW" altLang="en-US" dirty="0">
                <a:latin typeface="+mn-ea"/>
              </a:rPr>
              <a:t>。</a:t>
            </a:r>
          </a:p>
          <a:p>
            <a:endParaRPr lang="en-US" altLang="zh-TW" dirty="0">
              <a:latin typeface="+mn-ea"/>
            </a:endParaRPr>
          </a:p>
          <a:p>
            <a:r>
              <a:rPr lang="en-US" altLang="zh-TW" dirty="0">
                <a:latin typeface="+mn-ea"/>
              </a:rPr>
              <a:t>4.</a:t>
            </a:r>
            <a:r>
              <a:rPr lang="zh-TW" altLang="en-US" dirty="0">
                <a:latin typeface="+mn-ea"/>
              </a:rPr>
              <a:t>店長派工前，務必完成以下事項，避免因操作不當造成客訴。</a:t>
            </a:r>
          </a:p>
          <a:p>
            <a:r>
              <a:rPr lang="zh-TW" altLang="en-US" dirty="0">
                <a:latin typeface="+mn-ea"/>
              </a:rPr>
              <a:t>   </a:t>
            </a:r>
            <a:r>
              <a:rPr lang="en-US" altLang="zh-TW" dirty="0">
                <a:latin typeface="+mn-ea"/>
              </a:rPr>
              <a:t>4.1</a:t>
            </a:r>
            <a:r>
              <a:rPr lang="zh-TW" altLang="en-US" dirty="0">
                <a:latin typeface="+mn-ea"/>
              </a:rPr>
              <a:t>教導技師鑽孔操作流程</a:t>
            </a:r>
            <a:endParaRPr lang="en-US" altLang="zh-TW" dirty="0">
              <a:latin typeface="+mn-ea"/>
            </a:endParaRPr>
          </a:p>
          <a:p>
            <a:r>
              <a:rPr lang="zh-TW" altLang="en-US" dirty="0">
                <a:latin typeface="+mn-ea"/>
              </a:rPr>
              <a:t>   </a:t>
            </a:r>
            <a:r>
              <a:rPr lang="en-US" altLang="zh-TW" dirty="0">
                <a:latin typeface="+mn-ea"/>
              </a:rPr>
              <a:t>4.2</a:t>
            </a:r>
            <a:r>
              <a:rPr lang="zh-TW" altLang="en-US" dirty="0">
                <a:latin typeface="+mn-ea"/>
              </a:rPr>
              <a:t>確認技師能獨立完成鑽孔</a:t>
            </a:r>
          </a:p>
          <a:p>
            <a:endParaRPr lang="zh-TW" altLang="en-US" dirty="0">
              <a:latin typeface="+mn-ea"/>
            </a:endParaRPr>
          </a:p>
          <a:p>
            <a:pPr fontAlgn="ctr">
              <a:spcAft>
                <a:spcPts val="1875"/>
              </a:spcAft>
            </a:pPr>
            <a:endParaRPr lang="en-US" altLang="zh-TW" dirty="0">
              <a:latin typeface="+mn-ea"/>
            </a:endParaRPr>
          </a:p>
          <a:p>
            <a:pPr fontAlgn="ctr">
              <a:spcAft>
                <a:spcPts val="1875"/>
              </a:spcAft>
            </a:pPr>
            <a:endParaRPr lang="zh-TW" altLang="en-US" dirty="0">
              <a:latin typeface="+mn-ea"/>
            </a:endParaRPr>
          </a:p>
        </p:txBody>
      </p:sp>
      <p:pic>
        <p:nvPicPr>
          <p:cNvPr id="9" name="圖片 8">
            <a:extLst>
              <a:ext uri="{FF2B5EF4-FFF2-40B4-BE49-F238E27FC236}">
                <a16:creationId xmlns:a16="http://schemas.microsoft.com/office/drawing/2014/main" id="{4213A4AA-4420-C2F4-368E-33D3695DD471}"/>
              </a:ext>
            </a:extLst>
          </p:cNvPr>
          <p:cNvPicPr>
            <a:picLocks noChangeAspect="1"/>
          </p:cNvPicPr>
          <p:nvPr/>
        </p:nvPicPr>
        <p:blipFill>
          <a:blip r:embed="rId2"/>
          <a:stretch>
            <a:fillRect/>
          </a:stretch>
        </p:blipFill>
        <p:spPr>
          <a:xfrm>
            <a:off x="6597280" y="676679"/>
            <a:ext cx="5296639" cy="4544059"/>
          </a:xfrm>
          <a:prstGeom prst="rect">
            <a:avLst/>
          </a:prstGeom>
        </p:spPr>
      </p:pic>
    </p:spTree>
    <p:extLst>
      <p:ext uri="{BB962C8B-B14F-4D97-AF65-F5344CB8AC3E}">
        <p14:creationId xmlns:p14="http://schemas.microsoft.com/office/powerpoint/2010/main" val="2664987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輕鬆換濾芯">
            <a:extLst>
              <a:ext uri="{FF2B5EF4-FFF2-40B4-BE49-F238E27FC236}">
                <a16:creationId xmlns:a16="http://schemas.microsoft.com/office/drawing/2014/main" id="{3C50E17F-CA0E-7655-0674-DDBB9678B5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111" b="9841"/>
          <a:stretch>
            <a:fillRect/>
          </a:stretch>
        </p:blipFill>
        <p:spPr bwMode="auto">
          <a:xfrm>
            <a:off x="-1" y="981940"/>
            <a:ext cx="10190961" cy="5876059"/>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4F31794-BAFB-6253-C116-AF732607D777}"/>
              </a:ext>
            </a:extLst>
          </p:cNvPr>
          <p:cNvSpPr txBox="1"/>
          <p:nvPr/>
        </p:nvSpPr>
        <p:spPr>
          <a:xfrm>
            <a:off x="-1" y="0"/>
            <a:ext cx="6096000" cy="889987"/>
          </a:xfrm>
          <a:prstGeom prst="rect">
            <a:avLst/>
          </a:prstGeom>
          <a:noFill/>
        </p:spPr>
        <p:txBody>
          <a:bodyPr wrap="square">
            <a:spAutoFit/>
          </a:bodyPr>
          <a:lstStyle/>
          <a:p>
            <a:pPr fontAlgn="ctr">
              <a:spcAft>
                <a:spcPts val="1875"/>
              </a:spcAft>
            </a:pPr>
            <a:r>
              <a:rPr lang="zh-TW" altLang="en-US" dirty="0">
                <a:latin typeface="+mn-ea"/>
              </a:rPr>
              <a:t>📢 </a:t>
            </a:r>
            <a:r>
              <a:rPr lang="en-US" altLang="zh-TW" b="1" dirty="0">
                <a:latin typeface="+mn-ea"/>
              </a:rPr>
              <a:t>2025/11/05 </a:t>
            </a:r>
            <a:r>
              <a:rPr lang="zh-TW" altLang="en-US" b="1" dirty="0">
                <a:latin typeface="+mn-ea"/>
              </a:rPr>
              <a:t>布達事項</a:t>
            </a:r>
            <a:endParaRPr lang="zh-TW" altLang="en-US" dirty="0">
              <a:latin typeface="+mn-ea"/>
            </a:endParaRPr>
          </a:p>
          <a:p>
            <a:pPr algn="l" fontAlgn="ctr">
              <a:spcAft>
                <a:spcPts val="1875"/>
              </a:spcAft>
              <a:buNone/>
            </a:pPr>
            <a:r>
              <a:rPr lang="en-US" altLang="zh-TW" b="0" i="0" dirty="0">
                <a:solidFill>
                  <a:srgbClr val="000000"/>
                </a:solidFill>
                <a:effectLst/>
                <a:latin typeface="Arial" panose="020B0604020202020204" pitchFamily="34" charset="0"/>
              </a:rPr>
              <a:t> </a:t>
            </a:r>
            <a:r>
              <a:rPr lang="en-US" altLang="zh-TW" b="0" i="0" dirty="0" err="1">
                <a:solidFill>
                  <a:srgbClr val="000000"/>
                </a:solidFill>
                <a:effectLst/>
                <a:latin typeface="Arial" panose="020B0604020202020204" pitchFamily="34" charset="0"/>
              </a:rPr>
              <a:t>IonPure</a:t>
            </a:r>
            <a:r>
              <a:rPr lang="en-US" altLang="zh-TW" b="0" i="0" dirty="0">
                <a:solidFill>
                  <a:srgbClr val="000000"/>
                </a:solidFill>
                <a:effectLst/>
                <a:latin typeface="Arial" panose="020B0604020202020204" pitchFamily="34" charset="0"/>
              </a:rPr>
              <a:t> Pro </a:t>
            </a:r>
            <a:r>
              <a:rPr lang="zh-TW" altLang="en-US" b="0" i="0" dirty="0">
                <a:solidFill>
                  <a:srgbClr val="000000"/>
                </a:solidFill>
                <a:effectLst/>
                <a:latin typeface="Arial" panose="020B0604020202020204" pitchFamily="34" charset="0"/>
              </a:rPr>
              <a:t>電淨盾磁吸拆開方式說明</a:t>
            </a:r>
          </a:p>
        </p:txBody>
      </p:sp>
    </p:spTree>
    <p:extLst>
      <p:ext uri="{BB962C8B-B14F-4D97-AF65-F5344CB8AC3E}">
        <p14:creationId xmlns:p14="http://schemas.microsoft.com/office/powerpoint/2010/main" val="238129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DA87E21-083C-FFAB-57BD-C97C39C6DBF8}"/>
              </a:ext>
            </a:extLst>
          </p:cNvPr>
          <p:cNvSpPr txBox="1"/>
          <p:nvPr/>
        </p:nvSpPr>
        <p:spPr>
          <a:xfrm>
            <a:off x="-2345" y="0"/>
            <a:ext cx="12194345" cy="3105978"/>
          </a:xfrm>
          <a:prstGeom prst="rect">
            <a:avLst/>
          </a:prstGeom>
          <a:noFill/>
        </p:spPr>
        <p:txBody>
          <a:bodyPr wrap="square">
            <a:spAutoFit/>
          </a:bodyPr>
          <a:lstStyle/>
          <a:p>
            <a:pPr fontAlgn="ctr">
              <a:spcAft>
                <a:spcPts val="1875"/>
              </a:spcAft>
            </a:pPr>
            <a:r>
              <a:rPr lang="zh-TW" altLang="en-US" dirty="0">
                <a:latin typeface="+mn-ea"/>
              </a:rPr>
              <a:t>📢 </a:t>
            </a:r>
            <a:r>
              <a:rPr lang="en-US" altLang="zh-TW" b="1" dirty="0">
                <a:latin typeface="+mn-ea"/>
              </a:rPr>
              <a:t>2025/11/10 </a:t>
            </a:r>
            <a:r>
              <a:rPr lang="zh-TW" altLang="en-US" b="1" dirty="0">
                <a:latin typeface="+mn-ea"/>
              </a:rPr>
              <a:t>布達事項</a:t>
            </a:r>
            <a:endParaRPr lang="en-US" altLang="zh-TW" b="1" dirty="0">
              <a:latin typeface="+mn-ea"/>
            </a:endParaRPr>
          </a:p>
          <a:p>
            <a:r>
              <a:rPr lang="en-US" altLang="zh-TW" dirty="0" err="1">
                <a:solidFill>
                  <a:srgbClr val="000000"/>
                </a:solidFill>
                <a:latin typeface="Arial" panose="020B0604020202020204" pitchFamily="34" charset="0"/>
              </a:rPr>
              <a:t>IonPure</a:t>
            </a:r>
            <a:r>
              <a:rPr lang="en-US" altLang="zh-TW" dirty="0">
                <a:solidFill>
                  <a:srgbClr val="000000"/>
                </a:solidFill>
                <a:latin typeface="Arial" panose="020B0604020202020204" pitchFamily="34" charset="0"/>
              </a:rPr>
              <a:t> Pro </a:t>
            </a:r>
            <a:r>
              <a:rPr lang="zh-TW" altLang="en-US" dirty="0">
                <a:solidFill>
                  <a:srgbClr val="000000"/>
                </a:solidFill>
                <a:latin typeface="Arial" panose="020B0604020202020204" pitchFamily="34" charset="0"/>
              </a:rPr>
              <a:t>電淨盾 科技濾淨系統 安裝注意事項說明</a:t>
            </a:r>
            <a:endParaRPr lang="en-US" altLang="zh-TW" dirty="0"/>
          </a:p>
          <a:p>
            <a:endParaRPr lang="en-US" altLang="zh-TW" dirty="0"/>
          </a:p>
          <a:p>
            <a:r>
              <a:rPr lang="zh-TW" altLang="en-US" dirty="0"/>
              <a:t>教學路徑</a:t>
            </a:r>
            <a:r>
              <a:rPr lang="en-US" altLang="zh-TW" dirty="0"/>
              <a:t>:</a:t>
            </a:r>
          </a:p>
          <a:p>
            <a:r>
              <a:rPr lang="zh-TW" altLang="en-US" dirty="0"/>
              <a:t>門市技術資料夾 (\\192.168.0.241) </a:t>
            </a:r>
            <a:r>
              <a:rPr lang="en-US" altLang="zh-TW" dirty="0"/>
              <a:t>\..</a:t>
            </a:r>
            <a:r>
              <a:rPr lang="zh-TW" altLang="en-US" dirty="0"/>
              <a:t>新人必看</a:t>
            </a:r>
            <a:r>
              <a:rPr lang="en-US" altLang="zh-TW" dirty="0"/>
              <a:t>..</a:t>
            </a:r>
            <a:r>
              <a:rPr lang="zh-TW" altLang="en-US" dirty="0"/>
              <a:t>門市新進技師教育訓練</a:t>
            </a:r>
            <a:r>
              <a:rPr lang="en-US" altLang="zh-TW" dirty="0"/>
              <a:t>\</a:t>
            </a:r>
            <a:r>
              <a:rPr lang="zh-TW" altLang="en-US" dirty="0"/>
              <a:t>千山產品技師教學</a:t>
            </a:r>
            <a:r>
              <a:rPr lang="en-US" altLang="zh-TW" dirty="0"/>
              <a:t>\</a:t>
            </a:r>
            <a:r>
              <a:rPr lang="zh-TW" altLang="en-US" dirty="0"/>
              <a:t>各系列機台安裝</a:t>
            </a:r>
            <a:r>
              <a:rPr lang="en-US" altLang="zh-TW" dirty="0"/>
              <a:t>\</a:t>
            </a:r>
            <a:r>
              <a:rPr lang="zh-TW" altLang="en-US" dirty="0"/>
              <a:t>各系列機台安裝影片</a:t>
            </a:r>
            <a:r>
              <a:rPr lang="en-US" altLang="zh-TW" dirty="0"/>
              <a:t>\</a:t>
            </a:r>
            <a:r>
              <a:rPr lang="en-US" altLang="zh-TW" dirty="0" err="1"/>
              <a:t>IonPure</a:t>
            </a:r>
            <a:r>
              <a:rPr lang="en-US" altLang="zh-TW" dirty="0"/>
              <a:t> Pro</a:t>
            </a:r>
          </a:p>
          <a:p>
            <a:endParaRPr lang="en-US" altLang="zh-TW" dirty="0"/>
          </a:p>
          <a:p>
            <a:r>
              <a:rPr lang="en-US" altLang="zh-TW" dirty="0"/>
              <a:t>1.</a:t>
            </a:r>
            <a:r>
              <a:rPr lang="zh-TW" altLang="en-US" dirty="0"/>
              <a:t>排碳</a:t>
            </a:r>
            <a:r>
              <a:rPr lang="en-US" altLang="zh-TW" b="1" dirty="0">
                <a:solidFill>
                  <a:srgbClr val="FF0000"/>
                </a:solidFill>
              </a:rPr>
              <a:t>(</a:t>
            </a:r>
            <a:r>
              <a:rPr lang="zh-TW" altLang="en-US" b="1" dirty="0">
                <a:solidFill>
                  <a:srgbClr val="FF0000"/>
                </a:solidFill>
              </a:rPr>
              <a:t>店長需要申請</a:t>
            </a:r>
            <a:r>
              <a:rPr lang="en-US" altLang="zh-TW" b="1" dirty="0">
                <a:solidFill>
                  <a:srgbClr val="FF0000"/>
                </a:solidFill>
              </a:rPr>
              <a:t>3</a:t>
            </a:r>
            <a:r>
              <a:rPr lang="zh-TW" altLang="zh-TW" b="1" dirty="0">
                <a:solidFill>
                  <a:srgbClr val="FF0000"/>
                </a:solidFill>
              </a:rPr>
              <a:t>分進出水頭</a:t>
            </a:r>
            <a:r>
              <a:rPr lang="en-US" altLang="zh-TW" b="1" dirty="0">
                <a:solidFill>
                  <a:srgbClr val="FF0000"/>
                </a:solidFill>
              </a:rPr>
              <a:t>(PLCFTR0068-0)</a:t>
            </a:r>
            <a:r>
              <a:rPr lang="zh-TW" altLang="en-US" b="1" dirty="0">
                <a:solidFill>
                  <a:srgbClr val="FF0000"/>
                </a:solidFill>
              </a:rPr>
              <a:t>給技師，此部分請於</a:t>
            </a:r>
            <a:r>
              <a:rPr lang="en-US" altLang="zh-TW" b="1" dirty="0">
                <a:solidFill>
                  <a:srgbClr val="FF0000"/>
                </a:solidFill>
              </a:rPr>
              <a:t>11/14</a:t>
            </a:r>
            <a:r>
              <a:rPr lang="zh-TW" altLang="en-US" b="1" dirty="0">
                <a:solidFill>
                  <a:srgbClr val="FF0000"/>
                </a:solidFill>
              </a:rPr>
              <a:t>前向總倉申請</a:t>
            </a:r>
            <a:r>
              <a:rPr lang="en-US" altLang="zh-TW" b="1" dirty="0">
                <a:solidFill>
                  <a:srgbClr val="FF0000"/>
                </a:solidFill>
              </a:rPr>
              <a:t>)</a:t>
            </a:r>
          </a:p>
          <a:p>
            <a:r>
              <a:rPr lang="zh-TW" altLang="en-US" dirty="0"/>
              <a:t>    </a:t>
            </a:r>
            <a:r>
              <a:rPr lang="en-US" altLang="zh-TW" dirty="0"/>
              <a:t>1.1</a:t>
            </a:r>
            <a:r>
              <a:rPr lang="zh-TW" altLang="zh-TW" dirty="0"/>
              <a:t>將</a:t>
            </a:r>
            <a:r>
              <a:rPr lang="en-US" altLang="zh-TW" dirty="0"/>
              <a:t>P4000</a:t>
            </a:r>
            <a:r>
              <a:rPr lang="zh-TW" altLang="zh-TW" dirty="0"/>
              <a:t>濾芯拆下，裝上</a:t>
            </a:r>
            <a:r>
              <a:rPr lang="en-US" altLang="zh-TW" dirty="0"/>
              <a:t>3</a:t>
            </a:r>
            <a:r>
              <a:rPr lang="zh-TW" altLang="zh-TW" dirty="0"/>
              <a:t>分進出水頭</a:t>
            </a:r>
            <a:r>
              <a:rPr lang="en-US" altLang="zh-TW" dirty="0"/>
              <a:t>(PLCFTR0068-0)</a:t>
            </a:r>
            <a:r>
              <a:rPr lang="zh-TW" altLang="zh-TW" dirty="0"/>
              <a:t>進行排碳</a:t>
            </a:r>
            <a:r>
              <a:rPr lang="en-US" altLang="zh-TW" dirty="0"/>
              <a:t>5</a:t>
            </a:r>
            <a:r>
              <a:rPr lang="zh-TW" altLang="zh-TW" dirty="0"/>
              <a:t>分鐘，確認水質清晰後再裝回</a:t>
            </a:r>
            <a:endParaRPr lang="en-US" altLang="zh-TW" dirty="0"/>
          </a:p>
          <a:p>
            <a:pPr fontAlgn="ctr">
              <a:spcAft>
                <a:spcPts val="1875"/>
              </a:spcAft>
            </a:pPr>
            <a:endParaRPr lang="zh-TW" altLang="en-US" dirty="0">
              <a:latin typeface="+mn-ea"/>
            </a:endParaRPr>
          </a:p>
        </p:txBody>
      </p:sp>
      <p:pic>
        <p:nvPicPr>
          <p:cNvPr id="9" name="圖片 8">
            <a:extLst>
              <a:ext uri="{FF2B5EF4-FFF2-40B4-BE49-F238E27FC236}">
                <a16:creationId xmlns:a16="http://schemas.microsoft.com/office/drawing/2014/main" id="{EAFDB354-B05A-EDBB-7C0A-2AF151F06F68}"/>
              </a:ext>
            </a:extLst>
          </p:cNvPr>
          <p:cNvPicPr>
            <a:picLocks noChangeAspect="1"/>
          </p:cNvPicPr>
          <p:nvPr/>
        </p:nvPicPr>
        <p:blipFill>
          <a:blip r:embed="rId2"/>
          <a:stretch>
            <a:fillRect/>
          </a:stretch>
        </p:blipFill>
        <p:spPr>
          <a:xfrm>
            <a:off x="4729018" y="2801431"/>
            <a:ext cx="7387248" cy="4045398"/>
          </a:xfrm>
          <a:prstGeom prst="rect">
            <a:avLst/>
          </a:prstGeom>
        </p:spPr>
      </p:pic>
      <p:pic>
        <p:nvPicPr>
          <p:cNvPr id="11" name="圖片 10">
            <a:extLst>
              <a:ext uri="{FF2B5EF4-FFF2-40B4-BE49-F238E27FC236}">
                <a16:creationId xmlns:a16="http://schemas.microsoft.com/office/drawing/2014/main" id="{272E925F-4C3B-7503-2FB4-7476DB35F5AD}"/>
              </a:ext>
            </a:extLst>
          </p:cNvPr>
          <p:cNvPicPr>
            <a:picLocks noChangeAspect="1"/>
          </p:cNvPicPr>
          <p:nvPr/>
        </p:nvPicPr>
        <p:blipFill>
          <a:blip r:embed="rId3"/>
          <a:stretch>
            <a:fillRect/>
          </a:stretch>
        </p:blipFill>
        <p:spPr>
          <a:xfrm>
            <a:off x="9743995" y="3806238"/>
            <a:ext cx="2100575" cy="2585323"/>
          </a:xfrm>
          <a:prstGeom prst="rect">
            <a:avLst/>
          </a:prstGeom>
        </p:spPr>
      </p:pic>
      <p:pic>
        <p:nvPicPr>
          <p:cNvPr id="13" name="圖片 12">
            <a:extLst>
              <a:ext uri="{FF2B5EF4-FFF2-40B4-BE49-F238E27FC236}">
                <a16:creationId xmlns:a16="http://schemas.microsoft.com/office/drawing/2014/main" id="{305808B0-DE2E-1935-890D-5CA61380FF39}"/>
              </a:ext>
            </a:extLst>
          </p:cNvPr>
          <p:cNvPicPr>
            <a:picLocks noChangeAspect="1"/>
          </p:cNvPicPr>
          <p:nvPr/>
        </p:nvPicPr>
        <p:blipFill>
          <a:blip r:embed="rId4"/>
          <a:stretch>
            <a:fillRect/>
          </a:stretch>
        </p:blipFill>
        <p:spPr>
          <a:xfrm>
            <a:off x="813530" y="2801431"/>
            <a:ext cx="2876947" cy="4056569"/>
          </a:xfrm>
          <a:prstGeom prst="rect">
            <a:avLst/>
          </a:prstGeom>
        </p:spPr>
      </p:pic>
    </p:spTree>
    <p:extLst>
      <p:ext uri="{BB962C8B-B14F-4D97-AF65-F5344CB8AC3E}">
        <p14:creationId xmlns:p14="http://schemas.microsoft.com/office/powerpoint/2010/main" val="450455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6032418-B031-945D-3A05-E73EFAC10E21}"/>
              </a:ext>
            </a:extLst>
          </p:cNvPr>
          <p:cNvPicPr>
            <a:picLocks noChangeAspect="1"/>
          </p:cNvPicPr>
          <p:nvPr/>
        </p:nvPicPr>
        <p:blipFill>
          <a:blip r:embed="rId2"/>
          <a:srcRect t="2922"/>
          <a:stretch>
            <a:fillRect/>
          </a:stretch>
        </p:blipFill>
        <p:spPr>
          <a:xfrm>
            <a:off x="6608134" y="96693"/>
            <a:ext cx="3139613" cy="3534930"/>
          </a:xfrm>
          <a:prstGeom prst="rect">
            <a:avLst/>
          </a:prstGeom>
        </p:spPr>
      </p:pic>
      <p:pic>
        <p:nvPicPr>
          <p:cNvPr id="7" name="圖片 6">
            <a:extLst>
              <a:ext uri="{FF2B5EF4-FFF2-40B4-BE49-F238E27FC236}">
                <a16:creationId xmlns:a16="http://schemas.microsoft.com/office/drawing/2014/main" id="{40C7ED07-4B1E-8E85-4616-FFE7424AED21}"/>
              </a:ext>
            </a:extLst>
          </p:cNvPr>
          <p:cNvPicPr>
            <a:picLocks noChangeAspect="1"/>
          </p:cNvPicPr>
          <p:nvPr/>
        </p:nvPicPr>
        <p:blipFill>
          <a:blip r:embed="rId3"/>
          <a:stretch>
            <a:fillRect/>
          </a:stretch>
        </p:blipFill>
        <p:spPr>
          <a:xfrm>
            <a:off x="6608134" y="3714750"/>
            <a:ext cx="5583866" cy="3115579"/>
          </a:xfrm>
          <a:prstGeom prst="rect">
            <a:avLst/>
          </a:prstGeom>
        </p:spPr>
      </p:pic>
      <p:sp>
        <p:nvSpPr>
          <p:cNvPr id="8" name="文字方塊 7">
            <a:extLst>
              <a:ext uri="{FF2B5EF4-FFF2-40B4-BE49-F238E27FC236}">
                <a16:creationId xmlns:a16="http://schemas.microsoft.com/office/drawing/2014/main" id="{10F58DF3-E56F-4EBC-DCAB-46E9320C576E}"/>
              </a:ext>
            </a:extLst>
          </p:cNvPr>
          <p:cNvSpPr txBox="1"/>
          <p:nvPr/>
        </p:nvSpPr>
        <p:spPr>
          <a:xfrm>
            <a:off x="-2345" y="0"/>
            <a:ext cx="6610479" cy="7260962"/>
          </a:xfrm>
          <a:prstGeom prst="rect">
            <a:avLst/>
          </a:prstGeom>
          <a:noFill/>
        </p:spPr>
        <p:txBody>
          <a:bodyPr wrap="square">
            <a:spAutoFit/>
          </a:bodyPr>
          <a:lstStyle/>
          <a:p>
            <a:pPr fontAlgn="ctr">
              <a:spcAft>
                <a:spcPts val="1875"/>
              </a:spcAft>
            </a:pPr>
            <a:r>
              <a:rPr lang="zh-TW" altLang="en-US" dirty="0">
                <a:latin typeface="+mn-ea"/>
              </a:rPr>
              <a:t>📢 </a:t>
            </a:r>
            <a:r>
              <a:rPr lang="en-US" altLang="zh-TW" dirty="0">
                <a:latin typeface="+mn-ea"/>
              </a:rPr>
              <a:t>2025/11/11 </a:t>
            </a:r>
            <a:r>
              <a:rPr lang="zh-TW" altLang="en-US" dirty="0">
                <a:latin typeface="+mn-ea"/>
              </a:rPr>
              <a:t>布達事項</a:t>
            </a:r>
            <a:endParaRPr lang="en-US" altLang="zh-TW" dirty="0">
              <a:latin typeface="+mn-ea"/>
            </a:endParaRPr>
          </a:p>
          <a:p>
            <a:r>
              <a:rPr lang="en-US" altLang="zh-TW" dirty="0">
                <a:latin typeface="+mn-ea"/>
              </a:rPr>
              <a:t>1. </a:t>
            </a:r>
            <a:r>
              <a:rPr lang="zh-TW" altLang="en-US" dirty="0">
                <a:latin typeface="+mn-ea"/>
              </a:rPr>
              <a:t>新機一換一判斷流程</a:t>
            </a:r>
          </a:p>
          <a:p>
            <a:r>
              <a:rPr lang="zh-TW" altLang="en-US" dirty="0">
                <a:latin typeface="+mn-ea"/>
              </a:rPr>
              <a:t>適用範圍：千山產品 </a:t>
            </a:r>
            <a:r>
              <a:rPr lang="en-US" altLang="zh-TW" dirty="0">
                <a:latin typeface="+mn-ea"/>
              </a:rPr>
              <a:t>&amp; </a:t>
            </a:r>
            <a:r>
              <a:rPr lang="zh-TW" altLang="en-US" dirty="0">
                <a:latin typeface="+mn-ea"/>
              </a:rPr>
              <a:t>惟品產品。</a:t>
            </a:r>
          </a:p>
          <a:p>
            <a:r>
              <a:rPr lang="zh-TW" altLang="en-US" dirty="0">
                <a:latin typeface="+mn-ea"/>
              </a:rPr>
              <a:t>初步判斷：</a:t>
            </a:r>
            <a:r>
              <a:rPr lang="zh-TW" altLang="en-US" dirty="0">
                <a:solidFill>
                  <a:srgbClr val="FF0000"/>
                </a:solidFill>
                <a:highlight>
                  <a:srgbClr val="FFFF00"/>
                </a:highlight>
                <a:latin typeface="+mn-ea"/>
              </a:rPr>
              <a:t>由店長或工務副店先行判斷，其他人員均無權力判斷跟同意</a:t>
            </a:r>
            <a:r>
              <a:rPr lang="en-US" altLang="zh-TW" dirty="0">
                <a:solidFill>
                  <a:srgbClr val="FF0000"/>
                </a:solidFill>
                <a:highlight>
                  <a:srgbClr val="FFFF00"/>
                </a:highlight>
                <a:latin typeface="+mn-ea"/>
              </a:rPr>
              <a:t>(</a:t>
            </a:r>
            <a:r>
              <a:rPr lang="zh-TW" altLang="en-US" dirty="0">
                <a:solidFill>
                  <a:srgbClr val="FF0000"/>
                </a:solidFill>
                <a:highlight>
                  <a:srgbClr val="FFFF00"/>
                </a:highlight>
                <a:latin typeface="+mn-ea"/>
              </a:rPr>
              <a:t>當天店長與工務副店休假其代理人代為初步判斷</a:t>
            </a:r>
            <a:r>
              <a:rPr lang="en-US" altLang="zh-TW" dirty="0">
                <a:solidFill>
                  <a:srgbClr val="FF0000"/>
                </a:solidFill>
                <a:highlight>
                  <a:srgbClr val="FFFF00"/>
                </a:highlight>
                <a:latin typeface="+mn-ea"/>
              </a:rPr>
              <a:t>)</a:t>
            </a:r>
            <a:endParaRPr lang="zh-TW" altLang="en-US" dirty="0">
              <a:solidFill>
                <a:srgbClr val="FF0000"/>
              </a:solidFill>
              <a:highlight>
                <a:srgbClr val="FFFF00"/>
              </a:highlight>
              <a:latin typeface="+mn-ea"/>
            </a:endParaRPr>
          </a:p>
          <a:p>
            <a:r>
              <a:rPr lang="zh-TW" altLang="en-US" dirty="0">
                <a:latin typeface="+mn-ea"/>
              </a:rPr>
              <a:t>無法判斷時：與技術主任聯繫討論，確認是否同意一換一。</a:t>
            </a:r>
          </a:p>
          <a:p>
            <a:endParaRPr lang="zh-TW" altLang="en-US" dirty="0">
              <a:latin typeface="+mn-ea"/>
            </a:endParaRPr>
          </a:p>
          <a:p>
            <a:r>
              <a:rPr lang="zh-TW" altLang="en-US" dirty="0">
                <a:latin typeface="+mn-ea"/>
              </a:rPr>
              <a:t> </a:t>
            </a:r>
            <a:r>
              <a:rPr lang="en-US" altLang="zh-TW" dirty="0">
                <a:latin typeface="+mn-ea"/>
              </a:rPr>
              <a:t>1.1 </a:t>
            </a:r>
            <a:r>
              <a:rPr lang="zh-TW" altLang="en-US" dirty="0">
                <a:latin typeface="+mn-ea"/>
              </a:rPr>
              <a:t>惟品產品</a:t>
            </a:r>
          </a:p>
          <a:p>
            <a:r>
              <a:rPr lang="zh-TW" altLang="en-US" dirty="0">
                <a:latin typeface="+mn-ea"/>
              </a:rPr>
              <a:t>    </a:t>
            </a:r>
            <a:r>
              <a:rPr lang="en-US" altLang="zh-TW" dirty="0">
                <a:latin typeface="+mn-ea"/>
              </a:rPr>
              <a:t>1.1.1</a:t>
            </a:r>
            <a:r>
              <a:rPr lang="zh-TW" altLang="en-US" dirty="0">
                <a:latin typeface="+mn-ea"/>
              </a:rPr>
              <a:t>店長、工務副店同意後請技師紀錄於記事本內</a:t>
            </a:r>
            <a:endParaRPr lang="en-US" altLang="zh-TW" dirty="0">
              <a:latin typeface="+mn-ea"/>
            </a:endParaRPr>
          </a:p>
          <a:p>
            <a:r>
              <a:rPr lang="zh-TW" altLang="en-US" dirty="0">
                <a:latin typeface="+mn-ea"/>
              </a:rPr>
              <a:t>    </a:t>
            </a:r>
            <a:r>
              <a:rPr lang="en-US" altLang="zh-TW" dirty="0">
                <a:latin typeface="+mn-ea"/>
              </a:rPr>
              <a:t>1.1.2</a:t>
            </a:r>
            <a:r>
              <a:rPr lang="zh-TW" altLang="en-US" dirty="0">
                <a:latin typeface="+mn-ea"/>
              </a:rPr>
              <a:t>主任同意後：請技師將與主任討論結果，記錄於記事本。</a:t>
            </a:r>
          </a:p>
          <a:p>
            <a:r>
              <a:rPr lang="zh-TW" altLang="en-US" dirty="0">
                <a:latin typeface="+mn-ea"/>
              </a:rPr>
              <a:t>      </a:t>
            </a:r>
          </a:p>
          <a:p>
            <a:r>
              <a:rPr lang="en-US" altLang="zh-TW" dirty="0">
                <a:latin typeface="+mn-ea"/>
              </a:rPr>
              <a:t>1.2 </a:t>
            </a:r>
            <a:r>
              <a:rPr lang="zh-TW" altLang="en-US" dirty="0">
                <a:latin typeface="+mn-ea"/>
              </a:rPr>
              <a:t>千山產品</a:t>
            </a:r>
          </a:p>
          <a:p>
            <a:r>
              <a:rPr lang="zh-TW" altLang="en-US" dirty="0">
                <a:latin typeface="+mn-ea"/>
              </a:rPr>
              <a:t>    </a:t>
            </a:r>
            <a:r>
              <a:rPr lang="en-US" altLang="zh-TW" dirty="0">
                <a:latin typeface="+mn-ea"/>
              </a:rPr>
              <a:t>1.2.1</a:t>
            </a:r>
            <a:r>
              <a:rPr lang="zh-TW" altLang="en-US" dirty="0">
                <a:latin typeface="+mn-ea"/>
              </a:rPr>
              <a:t>店長、工務副店及主任同意後： </a:t>
            </a:r>
            <a:endParaRPr lang="en-US" altLang="zh-TW" dirty="0">
              <a:latin typeface="+mn-ea"/>
            </a:endParaRPr>
          </a:p>
          <a:p>
            <a:r>
              <a:rPr lang="zh-TW" altLang="en-US" dirty="0">
                <a:latin typeface="+mn-ea"/>
              </a:rPr>
              <a:t>    </a:t>
            </a:r>
            <a:r>
              <a:rPr lang="en-US" altLang="zh-TW" dirty="0">
                <a:latin typeface="+mn-ea"/>
              </a:rPr>
              <a:t>1.2.2</a:t>
            </a:r>
            <a:r>
              <a:rPr lang="zh-TW" altLang="en-US" dirty="0">
                <a:latin typeface="+mn-ea"/>
              </a:rPr>
              <a:t>立即截圖並在 **</a:t>
            </a:r>
            <a:r>
              <a:rPr lang="en-US" altLang="zh-TW" dirty="0">
                <a:latin typeface="+mn-ea"/>
              </a:rPr>
              <a:t>LINE</a:t>
            </a:r>
            <a:r>
              <a:rPr lang="zh-TW" altLang="en-US" dirty="0">
                <a:latin typeface="+mn-ea"/>
              </a:rPr>
              <a:t>群組「千山產品討論區」**</a:t>
            </a:r>
            <a:endParaRPr lang="en-US" altLang="zh-TW" dirty="0">
              <a:latin typeface="+mn-ea"/>
            </a:endParaRPr>
          </a:p>
          <a:p>
            <a:r>
              <a:rPr lang="zh-TW" altLang="en-US" dirty="0">
                <a:latin typeface="+mn-ea"/>
              </a:rPr>
              <a:t>            提出一換一申請。</a:t>
            </a:r>
            <a:endParaRPr lang="en-US" altLang="zh-TW" dirty="0">
              <a:latin typeface="+mn-ea"/>
            </a:endParaRPr>
          </a:p>
          <a:p>
            <a:r>
              <a:rPr lang="zh-TW" altLang="en-US" dirty="0">
                <a:latin typeface="+mn-ea"/>
              </a:rPr>
              <a:t>    </a:t>
            </a:r>
            <a:r>
              <a:rPr lang="en-US" altLang="zh-TW" dirty="0">
                <a:latin typeface="+mn-ea"/>
              </a:rPr>
              <a:t>1.2.3</a:t>
            </a:r>
            <a:r>
              <a:rPr lang="zh-TW" altLang="en-US" dirty="0">
                <a:latin typeface="+mn-ea"/>
              </a:rPr>
              <a:t>時效要求：</a:t>
            </a:r>
            <a:r>
              <a:rPr lang="en-US" altLang="zh-TW" dirty="0">
                <a:latin typeface="+mn-ea"/>
              </a:rPr>
              <a:t>3</a:t>
            </a:r>
            <a:r>
              <a:rPr lang="zh-TW" altLang="en-US" dirty="0">
                <a:latin typeface="+mn-ea"/>
              </a:rPr>
              <a:t>天內必須提出申請。 </a:t>
            </a:r>
            <a:endParaRPr lang="en-US" altLang="zh-TW" dirty="0">
              <a:latin typeface="+mn-ea"/>
            </a:endParaRPr>
          </a:p>
          <a:p>
            <a:r>
              <a:rPr lang="zh-TW" altLang="en-US" dirty="0">
                <a:latin typeface="+mn-ea"/>
              </a:rPr>
              <a:t>    </a:t>
            </a:r>
            <a:r>
              <a:rPr lang="en-US" altLang="zh-TW" dirty="0">
                <a:latin typeface="+mn-ea"/>
              </a:rPr>
              <a:t>1.2.4</a:t>
            </a:r>
            <a:r>
              <a:rPr lang="zh-TW" altLang="en-US" dirty="0">
                <a:latin typeface="+mn-ea"/>
              </a:rPr>
              <a:t>違規處理：無正當理由未申請 → 大過二支</a:t>
            </a:r>
            <a:r>
              <a:rPr lang="en-US" altLang="zh-TW" dirty="0">
                <a:latin typeface="+mn-ea"/>
              </a:rPr>
              <a:t>(</a:t>
            </a:r>
            <a:r>
              <a:rPr lang="zh-TW" altLang="en-US" dirty="0">
                <a:latin typeface="+mn-ea"/>
              </a:rPr>
              <a:t>影響考核獎金</a:t>
            </a:r>
            <a:r>
              <a:rPr lang="en-US" altLang="zh-TW" dirty="0">
                <a:latin typeface="+mn-ea"/>
              </a:rPr>
              <a:t>)</a:t>
            </a:r>
            <a:r>
              <a:rPr lang="zh-TW" altLang="en-US" dirty="0">
                <a:latin typeface="+mn-ea"/>
              </a:rPr>
              <a:t>。</a:t>
            </a:r>
          </a:p>
          <a:p>
            <a:endParaRPr lang="en-US" altLang="zh-TW" dirty="0">
              <a:latin typeface="+mn-ea"/>
            </a:endParaRPr>
          </a:p>
          <a:p>
            <a:r>
              <a:rPr lang="en-US" altLang="zh-TW" dirty="0">
                <a:latin typeface="+mn-ea"/>
              </a:rPr>
              <a:t>2. </a:t>
            </a:r>
            <a:r>
              <a:rPr lang="zh-TW" altLang="en-US" dirty="0">
                <a:latin typeface="+mn-ea"/>
              </a:rPr>
              <a:t>派工系統紀錄</a:t>
            </a:r>
          </a:p>
          <a:p>
            <a:r>
              <a:rPr lang="zh-TW" altLang="en-US" dirty="0">
                <a:highlight>
                  <a:srgbClr val="FFFF00"/>
                </a:highlight>
                <a:latin typeface="+mn-ea"/>
              </a:rPr>
              <a:t>系統中如註明： </a:t>
            </a:r>
          </a:p>
          <a:p>
            <a:pPr lvl="1"/>
            <a:r>
              <a:rPr lang="zh-TW" altLang="en-US" dirty="0">
                <a:solidFill>
                  <a:srgbClr val="FF0000"/>
                </a:solidFill>
                <a:highlight>
                  <a:srgbClr val="FFFF00"/>
                </a:highlight>
                <a:latin typeface="+mn-ea"/>
              </a:rPr>
              <a:t>「主任同意」或「</a:t>
            </a:r>
            <a:r>
              <a:rPr lang="en-US" altLang="zh-TW" dirty="0">
                <a:solidFill>
                  <a:srgbClr val="FF0000"/>
                </a:solidFill>
                <a:highlight>
                  <a:srgbClr val="FFFF00"/>
                </a:highlight>
                <a:latin typeface="+mn-ea"/>
              </a:rPr>
              <a:t>XXX</a:t>
            </a:r>
            <a:r>
              <a:rPr lang="zh-TW" altLang="en-US" dirty="0">
                <a:solidFill>
                  <a:srgbClr val="FF0000"/>
                </a:solidFill>
                <a:highlight>
                  <a:srgbClr val="FFFF00"/>
                </a:highlight>
                <a:latin typeface="+mn-ea"/>
              </a:rPr>
              <a:t>同意」 。</a:t>
            </a:r>
            <a:endParaRPr lang="en-US" altLang="zh-TW" dirty="0">
              <a:solidFill>
                <a:srgbClr val="FF0000"/>
              </a:solidFill>
              <a:highlight>
                <a:srgbClr val="FFFF00"/>
              </a:highlight>
              <a:latin typeface="+mn-ea"/>
            </a:endParaRPr>
          </a:p>
          <a:p>
            <a:pPr lvl="1"/>
            <a:r>
              <a:rPr lang="zh-TW" altLang="en-US" dirty="0">
                <a:solidFill>
                  <a:srgbClr val="FF0000"/>
                </a:solidFill>
                <a:highlight>
                  <a:srgbClr val="FFFF00"/>
                </a:highlight>
                <a:latin typeface="+mn-ea"/>
              </a:rPr>
              <a:t> 記事本內必須附上溝通截圖證明 </a:t>
            </a:r>
          </a:p>
          <a:p>
            <a:pPr lvl="1"/>
            <a:r>
              <a:rPr lang="zh-TW" altLang="en-US" dirty="0">
                <a:solidFill>
                  <a:srgbClr val="FF0000"/>
                </a:solidFill>
                <a:highlight>
                  <a:srgbClr val="FFFF00"/>
                </a:highlight>
                <a:latin typeface="+mn-ea"/>
              </a:rPr>
              <a:t> 若無證明且經查獲 → 大過二支</a:t>
            </a:r>
            <a:r>
              <a:rPr lang="en-US" altLang="zh-TW" dirty="0">
                <a:solidFill>
                  <a:srgbClr val="FF0000"/>
                </a:solidFill>
                <a:highlight>
                  <a:srgbClr val="FFFF00"/>
                </a:highlight>
                <a:latin typeface="+mn-ea"/>
              </a:rPr>
              <a:t>(</a:t>
            </a:r>
            <a:r>
              <a:rPr lang="zh-TW" altLang="en-US" dirty="0">
                <a:solidFill>
                  <a:srgbClr val="FF0000"/>
                </a:solidFill>
                <a:highlight>
                  <a:srgbClr val="FFFF00"/>
                </a:highlight>
                <a:latin typeface="+mn-ea"/>
              </a:rPr>
              <a:t>影響考核獎金</a:t>
            </a:r>
            <a:r>
              <a:rPr lang="en-US" altLang="zh-TW" dirty="0">
                <a:solidFill>
                  <a:srgbClr val="FF0000"/>
                </a:solidFill>
                <a:highlight>
                  <a:srgbClr val="FFFF00"/>
                </a:highlight>
                <a:latin typeface="+mn-ea"/>
              </a:rPr>
              <a:t>) </a:t>
            </a:r>
            <a:r>
              <a:rPr lang="zh-TW" altLang="en-US" dirty="0">
                <a:solidFill>
                  <a:srgbClr val="FF0000"/>
                </a:solidFill>
                <a:highlight>
                  <a:srgbClr val="FFFF00"/>
                </a:highlight>
                <a:latin typeface="+mn-ea"/>
              </a:rPr>
              <a:t>。</a:t>
            </a:r>
          </a:p>
          <a:p>
            <a:pPr fontAlgn="ctr">
              <a:spcAft>
                <a:spcPts val="1875"/>
              </a:spcAft>
            </a:pPr>
            <a:r>
              <a:rPr lang="zh-TW" altLang="en-US" dirty="0">
                <a:latin typeface="+mn-ea"/>
              </a:rPr>
              <a:t>        </a:t>
            </a:r>
            <a:r>
              <a:rPr lang="zh-TW" altLang="en-US" dirty="0">
                <a:solidFill>
                  <a:srgbClr val="FF0000"/>
                </a:solidFill>
                <a:highlight>
                  <a:srgbClr val="FFFF00"/>
                </a:highlight>
                <a:latin typeface="+mn-ea"/>
              </a:rPr>
              <a:t>技師必須找對人詢問，詢問錯誤其機器整新費用由技師承擔</a:t>
            </a:r>
            <a:endParaRPr lang="en-US" altLang="zh-TW" dirty="0">
              <a:solidFill>
                <a:srgbClr val="FF0000"/>
              </a:solidFill>
              <a:highlight>
                <a:srgbClr val="FFFF00"/>
              </a:highlight>
              <a:latin typeface="+mn-ea"/>
            </a:endParaRPr>
          </a:p>
        </p:txBody>
      </p:sp>
    </p:spTree>
    <p:extLst>
      <p:ext uri="{BB962C8B-B14F-4D97-AF65-F5344CB8AC3E}">
        <p14:creationId xmlns:p14="http://schemas.microsoft.com/office/powerpoint/2010/main" val="4042785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11145-2E4E-1974-2449-0085F9D4EEAB}"/>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7E30DE10-7836-DBB4-2E37-821A40BEB3EF}"/>
              </a:ext>
            </a:extLst>
          </p:cNvPr>
          <p:cNvPicPr>
            <a:picLocks noChangeAspect="1"/>
          </p:cNvPicPr>
          <p:nvPr/>
        </p:nvPicPr>
        <p:blipFill>
          <a:blip r:embed="rId2"/>
          <a:stretch>
            <a:fillRect/>
          </a:stretch>
        </p:blipFill>
        <p:spPr>
          <a:xfrm>
            <a:off x="251319" y="2113562"/>
            <a:ext cx="2448267" cy="2029108"/>
          </a:xfrm>
          <a:prstGeom prst="rect">
            <a:avLst/>
          </a:prstGeom>
        </p:spPr>
      </p:pic>
      <p:pic>
        <p:nvPicPr>
          <p:cNvPr id="5" name="圖片 4">
            <a:extLst>
              <a:ext uri="{FF2B5EF4-FFF2-40B4-BE49-F238E27FC236}">
                <a16:creationId xmlns:a16="http://schemas.microsoft.com/office/drawing/2014/main" id="{59C5DCBC-2971-4878-D2CE-280BCE47C253}"/>
              </a:ext>
            </a:extLst>
          </p:cNvPr>
          <p:cNvPicPr>
            <a:picLocks noChangeAspect="1"/>
          </p:cNvPicPr>
          <p:nvPr/>
        </p:nvPicPr>
        <p:blipFill>
          <a:blip r:embed="rId3"/>
          <a:stretch>
            <a:fillRect/>
          </a:stretch>
        </p:blipFill>
        <p:spPr>
          <a:xfrm>
            <a:off x="2789989" y="2110411"/>
            <a:ext cx="2336629" cy="2029109"/>
          </a:xfrm>
          <a:prstGeom prst="rect">
            <a:avLst/>
          </a:prstGeom>
        </p:spPr>
      </p:pic>
      <p:sp>
        <p:nvSpPr>
          <p:cNvPr id="8" name="文字方塊 7">
            <a:extLst>
              <a:ext uri="{FF2B5EF4-FFF2-40B4-BE49-F238E27FC236}">
                <a16:creationId xmlns:a16="http://schemas.microsoft.com/office/drawing/2014/main" id="{39CCC50C-DFBE-1062-7879-3885E1F65DB1}"/>
              </a:ext>
            </a:extLst>
          </p:cNvPr>
          <p:cNvSpPr txBox="1"/>
          <p:nvPr/>
        </p:nvSpPr>
        <p:spPr>
          <a:xfrm>
            <a:off x="124486" y="42794"/>
            <a:ext cx="6128532" cy="2031325"/>
          </a:xfrm>
          <a:prstGeom prst="rect">
            <a:avLst/>
          </a:prstGeom>
          <a:noFill/>
        </p:spPr>
        <p:txBody>
          <a:bodyPr wrap="square">
            <a:spAutoFit/>
          </a:bodyPr>
          <a:lstStyle/>
          <a:p>
            <a:r>
              <a:rPr lang="zh-TW" altLang="en-US" dirty="0">
                <a:latin typeface="+mn-ea"/>
              </a:rPr>
              <a:t>📢 </a:t>
            </a:r>
            <a:r>
              <a:rPr lang="en-US" altLang="zh-TW" dirty="0">
                <a:latin typeface="+mn-ea"/>
              </a:rPr>
              <a:t>2025/11/11 </a:t>
            </a:r>
            <a:r>
              <a:rPr lang="zh-TW" altLang="en-US" dirty="0">
                <a:latin typeface="+mn-ea"/>
              </a:rPr>
              <a:t>布達事項</a:t>
            </a:r>
            <a:endParaRPr lang="en-US" altLang="zh-TW" dirty="0">
              <a:latin typeface="+mn-ea"/>
            </a:endParaRPr>
          </a:p>
          <a:p>
            <a:r>
              <a:rPr lang="zh-TW" altLang="en-US" dirty="0">
                <a:latin typeface="+mn-ea"/>
              </a:rPr>
              <a:t>再次提醒</a:t>
            </a:r>
            <a:endParaRPr lang="en-US" altLang="zh-TW" dirty="0">
              <a:latin typeface="+mn-ea"/>
            </a:endParaRPr>
          </a:p>
          <a:p>
            <a:r>
              <a:rPr lang="zh-TW" altLang="en-US" dirty="0">
                <a:latin typeface="+mn-ea"/>
              </a:rPr>
              <a:t>千山與惟品安裝水源時，一律使用公司提供的三分進水球閥與新的三分白色</a:t>
            </a:r>
            <a:r>
              <a:rPr lang="en-US" altLang="zh-TW" dirty="0">
                <a:latin typeface="+mn-ea"/>
              </a:rPr>
              <a:t>PE</a:t>
            </a:r>
            <a:r>
              <a:rPr lang="zh-TW" altLang="en-US" dirty="0">
                <a:latin typeface="+mn-ea"/>
              </a:rPr>
              <a:t>管，</a:t>
            </a:r>
            <a:r>
              <a:rPr lang="zh-TW" altLang="en-US" dirty="0">
                <a:solidFill>
                  <a:srgbClr val="FF0000"/>
                </a:solidFill>
                <a:highlight>
                  <a:srgbClr val="FFFF00"/>
                </a:highlight>
                <a:latin typeface="+mn-ea"/>
              </a:rPr>
              <a:t>嚴禁沿用客戶舊球閥及舊水管</a:t>
            </a:r>
            <a:r>
              <a:rPr lang="zh-TW" altLang="en-US" dirty="0">
                <a:solidFill>
                  <a:srgbClr val="FF0000"/>
                </a:solidFill>
                <a:highlight>
                  <a:srgbClr val="FFFF00"/>
                </a:highlight>
              </a:rPr>
              <a:t>，如有造成客訴財損一律究責店長技師等相關人員</a:t>
            </a:r>
            <a:endParaRPr lang="en-US" altLang="zh-TW" dirty="0">
              <a:solidFill>
                <a:srgbClr val="FF0000"/>
              </a:solidFill>
              <a:highlight>
                <a:srgbClr val="FFFF00"/>
              </a:highlight>
              <a:latin typeface="+mn-ea"/>
            </a:endParaRPr>
          </a:p>
          <a:p>
            <a:r>
              <a:rPr lang="zh-TW" altLang="en-US" dirty="0"/>
              <a:t>惟品廚下裝水源一律使用三分進水球閥(一體式)WACVAL0016-1，</a:t>
            </a:r>
            <a:r>
              <a:rPr lang="zh-TW" altLang="en-US" dirty="0">
                <a:solidFill>
                  <a:srgbClr val="FF0000"/>
                </a:solidFill>
                <a:highlight>
                  <a:srgbClr val="FFFF00"/>
                </a:highlight>
              </a:rPr>
              <a:t>嚴禁串接4分3通+3分球閥，避免漏水</a:t>
            </a:r>
          </a:p>
        </p:txBody>
      </p:sp>
      <p:sp>
        <p:nvSpPr>
          <p:cNvPr id="13" name="文字方塊 12">
            <a:extLst>
              <a:ext uri="{FF2B5EF4-FFF2-40B4-BE49-F238E27FC236}">
                <a16:creationId xmlns:a16="http://schemas.microsoft.com/office/drawing/2014/main" id="{3B8BF665-23F4-185D-6418-17D1027B3EC8}"/>
              </a:ext>
            </a:extLst>
          </p:cNvPr>
          <p:cNvSpPr txBox="1"/>
          <p:nvPr/>
        </p:nvSpPr>
        <p:spPr>
          <a:xfrm>
            <a:off x="749940" y="3941262"/>
            <a:ext cx="2040049" cy="1200329"/>
          </a:xfrm>
          <a:prstGeom prst="rect">
            <a:avLst/>
          </a:prstGeom>
          <a:noFill/>
        </p:spPr>
        <p:txBody>
          <a:bodyPr wrap="square">
            <a:spAutoFit/>
          </a:bodyPr>
          <a:lstStyle/>
          <a:p>
            <a:r>
              <a:rPr lang="en-US" altLang="zh-TW" sz="7200" dirty="0">
                <a:solidFill>
                  <a:schemeClr val="tx2">
                    <a:lumMod val="50000"/>
                    <a:lumOff val="50000"/>
                  </a:schemeClr>
                </a:solidFill>
              </a:rPr>
              <a:t>OK</a:t>
            </a:r>
            <a:endParaRPr lang="zh-TW" altLang="en-US" sz="7200" dirty="0">
              <a:solidFill>
                <a:schemeClr val="tx2">
                  <a:lumMod val="50000"/>
                  <a:lumOff val="50000"/>
                </a:schemeClr>
              </a:solidFill>
            </a:endParaRPr>
          </a:p>
        </p:txBody>
      </p:sp>
      <p:sp>
        <p:nvSpPr>
          <p:cNvPr id="14" name="文字方塊 13">
            <a:extLst>
              <a:ext uri="{FF2B5EF4-FFF2-40B4-BE49-F238E27FC236}">
                <a16:creationId xmlns:a16="http://schemas.microsoft.com/office/drawing/2014/main" id="{6821E849-17AF-D988-D91B-4BE51F679CCB}"/>
              </a:ext>
            </a:extLst>
          </p:cNvPr>
          <p:cNvSpPr txBox="1"/>
          <p:nvPr/>
        </p:nvSpPr>
        <p:spPr>
          <a:xfrm>
            <a:off x="3288610" y="3941262"/>
            <a:ext cx="2040049" cy="1200329"/>
          </a:xfrm>
          <a:prstGeom prst="rect">
            <a:avLst/>
          </a:prstGeom>
          <a:noFill/>
        </p:spPr>
        <p:txBody>
          <a:bodyPr wrap="square">
            <a:spAutoFit/>
          </a:bodyPr>
          <a:lstStyle/>
          <a:p>
            <a:r>
              <a:rPr lang="en-US" altLang="zh-TW" sz="7200" dirty="0">
                <a:solidFill>
                  <a:srgbClr val="FF0000"/>
                </a:solidFill>
              </a:rPr>
              <a:t>NG</a:t>
            </a:r>
            <a:endParaRPr lang="zh-TW" altLang="en-US" sz="7200" dirty="0">
              <a:solidFill>
                <a:srgbClr val="FF0000"/>
              </a:solidFill>
            </a:endParaRPr>
          </a:p>
        </p:txBody>
      </p:sp>
      <p:sp>
        <p:nvSpPr>
          <p:cNvPr id="15" name="文字方塊 14">
            <a:extLst>
              <a:ext uri="{FF2B5EF4-FFF2-40B4-BE49-F238E27FC236}">
                <a16:creationId xmlns:a16="http://schemas.microsoft.com/office/drawing/2014/main" id="{91C84008-9FBF-ACEC-D5FD-A576DD04B5B4}"/>
              </a:ext>
            </a:extLst>
          </p:cNvPr>
          <p:cNvSpPr txBox="1"/>
          <p:nvPr/>
        </p:nvSpPr>
        <p:spPr>
          <a:xfrm>
            <a:off x="124486" y="4991000"/>
            <a:ext cx="6904387" cy="2031325"/>
          </a:xfrm>
          <a:prstGeom prst="rect">
            <a:avLst/>
          </a:prstGeom>
          <a:noFill/>
        </p:spPr>
        <p:txBody>
          <a:bodyPr wrap="square">
            <a:spAutoFit/>
          </a:bodyPr>
          <a:lstStyle/>
          <a:p>
            <a:r>
              <a:rPr lang="zh-TW" altLang="en-US" dirty="0"/>
              <a:t>千山廚下裝水源一律使用三分進水球閥(一體式)WACVAL0016-1</a:t>
            </a:r>
            <a:br>
              <a:rPr lang="en-US" altLang="zh-TW" dirty="0"/>
            </a:br>
            <a:r>
              <a:rPr lang="zh-TW" altLang="en-US" dirty="0"/>
              <a:t>千山飲水機裝水源一律使用二分進水球閥(一體式) </a:t>
            </a:r>
            <a:r>
              <a:rPr lang="en-US" altLang="zh-TW" dirty="0"/>
              <a:t>WACVAL0015-1</a:t>
            </a:r>
          </a:p>
          <a:p>
            <a:r>
              <a:rPr lang="zh-TW" altLang="en-US" dirty="0"/>
              <a:t>除非客戶家水源從牆壁出來的，再使用六分六角或四分六角加球閥</a:t>
            </a:r>
            <a:endParaRPr lang="en-US" altLang="zh-TW" dirty="0"/>
          </a:p>
          <a:p>
            <a:r>
              <a:rPr lang="zh-TW" altLang="en-US" dirty="0"/>
              <a:t>能使用一體式的球閥一律優先使用</a:t>
            </a:r>
            <a:endParaRPr lang="en-US" altLang="zh-TW" dirty="0"/>
          </a:p>
          <a:p>
            <a:r>
              <a:rPr lang="zh-TW" altLang="en-US" dirty="0">
                <a:solidFill>
                  <a:srgbClr val="FF0000"/>
                </a:solidFill>
                <a:highlight>
                  <a:srgbClr val="FFFF00"/>
                </a:highlight>
              </a:rPr>
              <a:t>嚴禁使用非公司提供的料件進行安裝，如有造成客訴財損一律究責店長技師等相關人員</a:t>
            </a:r>
            <a:endParaRPr lang="en-US" altLang="zh-TW" dirty="0">
              <a:solidFill>
                <a:srgbClr val="FF0000"/>
              </a:solidFill>
              <a:highlight>
                <a:srgbClr val="FFFF00"/>
              </a:highlight>
            </a:endParaRPr>
          </a:p>
          <a:p>
            <a:endParaRPr lang="zh-TW" altLang="en-US" dirty="0">
              <a:solidFill>
                <a:srgbClr val="FF0000"/>
              </a:solidFill>
            </a:endParaRPr>
          </a:p>
        </p:txBody>
      </p:sp>
      <p:pic>
        <p:nvPicPr>
          <p:cNvPr id="2" name="圖片 1">
            <a:extLst>
              <a:ext uri="{FF2B5EF4-FFF2-40B4-BE49-F238E27FC236}">
                <a16:creationId xmlns:a16="http://schemas.microsoft.com/office/drawing/2014/main" id="{ACBB2867-B29D-C34E-BDEF-D2364A777A13}"/>
              </a:ext>
            </a:extLst>
          </p:cNvPr>
          <p:cNvPicPr>
            <a:picLocks noChangeAspect="1"/>
          </p:cNvPicPr>
          <p:nvPr/>
        </p:nvPicPr>
        <p:blipFill>
          <a:blip r:embed="rId4"/>
          <a:stretch>
            <a:fillRect/>
          </a:stretch>
        </p:blipFill>
        <p:spPr>
          <a:xfrm>
            <a:off x="8312727" y="3156900"/>
            <a:ext cx="3627954" cy="3701099"/>
          </a:xfrm>
          <a:prstGeom prst="rect">
            <a:avLst/>
          </a:prstGeom>
        </p:spPr>
      </p:pic>
      <p:sp>
        <p:nvSpPr>
          <p:cNvPr id="6" name="文字方塊 5">
            <a:extLst>
              <a:ext uri="{FF2B5EF4-FFF2-40B4-BE49-F238E27FC236}">
                <a16:creationId xmlns:a16="http://schemas.microsoft.com/office/drawing/2014/main" id="{213AD315-7B31-18B6-2DB5-A0A36B77ACCE}"/>
              </a:ext>
            </a:extLst>
          </p:cNvPr>
          <p:cNvSpPr txBox="1"/>
          <p:nvPr/>
        </p:nvSpPr>
        <p:spPr>
          <a:xfrm>
            <a:off x="8108558" y="637600"/>
            <a:ext cx="3832123" cy="2308324"/>
          </a:xfrm>
          <a:prstGeom prst="rect">
            <a:avLst/>
          </a:prstGeom>
          <a:noFill/>
        </p:spPr>
        <p:txBody>
          <a:bodyPr wrap="square">
            <a:spAutoFit/>
          </a:bodyPr>
          <a:lstStyle/>
          <a:p>
            <a:r>
              <a:rPr lang="zh-TW" altLang="en-US" sz="1800" dirty="0"/>
              <a:t>場刊時一定要確認客戶家三角凡爾，以及龍頭接頭尺寸，將如是歐規三角凡爾，那一定要備註清楚，客戶家使用的規格</a:t>
            </a:r>
          </a:p>
          <a:p>
            <a:r>
              <a:rPr lang="zh-TW" altLang="en-US" sz="1800" dirty="0"/>
              <a:t>有發生歐規三角反爾案件，與公司的四分六角、一體式球閥不匹配，門市有</a:t>
            </a:r>
            <a:r>
              <a:rPr lang="zh-TW" altLang="en-US" sz="1800" dirty="0">
                <a:solidFill>
                  <a:srgbClr val="FF0000"/>
                </a:solidFill>
                <a:highlight>
                  <a:srgbClr val="FFFF00"/>
                </a:highlight>
              </a:rPr>
              <a:t>三分六角料號P-P36</a:t>
            </a:r>
            <a:r>
              <a:rPr lang="zh-TW" altLang="en-US" sz="1800" dirty="0"/>
              <a:t>，請各位技師外出裝機帶在身上當常備料</a:t>
            </a:r>
          </a:p>
        </p:txBody>
      </p:sp>
    </p:spTree>
    <p:extLst>
      <p:ext uri="{BB962C8B-B14F-4D97-AF65-F5344CB8AC3E}">
        <p14:creationId xmlns:p14="http://schemas.microsoft.com/office/powerpoint/2010/main" val="3586399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1A27465-F004-D9F4-7E41-489CC140D661}"/>
              </a:ext>
            </a:extLst>
          </p:cNvPr>
          <p:cNvSpPr txBox="1"/>
          <p:nvPr/>
        </p:nvSpPr>
        <p:spPr>
          <a:xfrm>
            <a:off x="193962" y="124936"/>
            <a:ext cx="11905673" cy="2554545"/>
          </a:xfrm>
          <a:prstGeom prst="rect">
            <a:avLst/>
          </a:prstGeom>
          <a:noFill/>
        </p:spPr>
        <p:txBody>
          <a:bodyPr wrap="square">
            <a:spAutoFit/>
          </a:bodyPr>
          <a:lstStyle/>
          <a:p>
            <a:r>
              <a:rPr lang="zh-TW" altLang="en-US" sz="3200" dirty="0"/>
              <a:t>場刊時一定要確認客戶家三角凡爾，以及龍頭接頭尺寸，將如是歐規三角凡爾，那一定要備註清楚，客戶家使用的規格</a:t>
            </a:r>
          </a:p>
          <a:p>
            <a:r>
              <a:rPr lang="zh-TW" altLang="en-US" sz="3200" dirty="0"/>
              <a:t>有發生歐規三角反爾案件，與公司的四分六角、一體式球閥不匹配，門市有三分六角料號P-P36，請各位技師外出裝機帶在身上當常備料</a:t>
            </a:r>
          </a:p>
        </p:txBody>
      </p:sp>
      <p:pic>
        <p:nvPicPr>
          <p:cNvPr id="11" name="圖片 10">
            <a:extLst>
              <a:ext uri="{FF2B5EF4-FFF2-40B4-BE49-F238E27FC236}">
                <a16:creationId xmlns:a16="http://schemas.microsoft.com/office/drawing/2014/main" id="{ACBA01E1-C98F-D177-97C6-419B16460A62}"/>
              </a:ext>
            </a:extLst>
          </p:cNvPr>
          <p:cNvPicPr>
            <a:picLocks noChangeAspect="1"/>
          </p:cNvPicPr>
          <p:nvPr/>
        </p:nvPicPr>
        <p:blipFill>
          <a:blip r:embed="rId2"/>
          <a:stretch>
            <a:fillRect/>
          </a:stretch>
        </p:blipFill>
        <p:spPr>
          <a:xfrm>
            <a:off x="6492615" y="2228850"/>
            <a:ext cx="4537664" cy="4629150"/>
          </a:xfrm>
          <a:prstGeom prst="rect">
            <a:avLst/>
          </a:prstGeom>
        </p:spPr>
      </p:pic>
      <p:pic>
        <p:nvPicPr>
          <p:cNvPr id="13" name="圖片 12">
            <a:extLst>
              <a:ext uri="{FF2B5EF4-FFF2-40B4-BE49-F238E27FC236}">
                <a16:creationId xmlns:a16="http://schemas.microsoft.com/office/drawing/2014/main" id="{C14E498F-92B0-9D46-FA25-0D7D9DD16AF4}"/>
              </a:ext>
            </a:extLst>
          </p:cNvPr>
          <p:cNvPicPr>
            <a:picLocks noChangeAspect="1"/>
          </p:cNvPicPr>
          <p:nvPr/>
        </p:nvPicPr>
        <p:blipFill>
          <a:blip r:embed="rId3"/>
          <a:stretch>
            <a:fillRect/>
          </a:stretch>
        </p:blipFill>
        <p:spPr>
          <a:xfrm>
            <a:off x="123419" y="3429000"/>
            <a:ext cx="5811061" cy="1886213"/>
          </a:xfrm>
          <a:prstGeom prst="rect">
            <a:avLst/>
          </a:prstGeom>
        </p:spPr>
      </p:pic>
    </p:spTree>
    <p:extLst>
      <p:ext uri="{BB962C8B-B14F-4D97-AF65-F5344CB8AC3E}">
        <p14:creationId xmlns:p14="http://schemas.microsoft.com/office/powerpoint/2010/main" val="1253248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652" y="3458567"/>
            <a:ext cx="12192000" cy="3416320"/>
          </a:xfrm>
          <a:prstGeom prst="rect">
            <a:avLst/>
          </a:prstGeom>
        </p:spPr>
        <p:txBody>
          <a:bodyPr wrap="square">
            <a:spAutoFit/>
          </a:bodyPr>
          <a:lstStyle/>
          <a:p>
            <a:r>
              <a:rPr lang="zh-TW" altLang="en-US" dirty="0">
                <a:latin typeface="+mn-ea"/>
              </a:rPr>
              <a:t>📢 </a:t>
            </a:r>
            <a:r>
              <a:rPr lang="en-US" altLang="zh-TW" dirty="0">
                <a:latin typeface="+mn-ea"/>
              </a:rPr>
              <a:t>2025/11/17 </a:t>
            </a:r>
            <a:r>
              <a:rPr lang="zh-TW" altLang="en-US" dirty="0">
                <a:latin typeface="+mn-ea"/>
              </a:rPr>
              <a:t>布達事項</a:t>
            </a:r>
            <a:endParaRPr lang="en-US" altLang="zh-TW" dirty="0">
              <a:latin typeface="+mn-ea"/>
            </a:endParaRPr>
          </a:p>
          <a:p>
            <a:r>
              <a:rPr lang="zh-TW" altLang="en-US" dirty="0">
                <a:latin typeface="+mn-ea"/>
              </a:rPr>
              <a:t>再次宣導</a:t>
            </a:r>
            <a:endParaRPr lang="en-US" altLang="zh-TW" dirty="0">
              <a:latin typeface="+mn-ea"/>
            </a:endParaRPr>
          </a:p>
          <a:p>
            <a:r>
              <a:rPr lang="zh-TW" altLang="en-US" dirty="0">
                <a:latin typeface="+mn-ea"/>
              </a:rPr>
              <a:t>TK-5000/</a:t>
            </a:r>
            <a:r>
              <a:rPr lang="en-US" altLang="zh-TW" dirty="0">
                <a:latin typeface="+mn-ea"/>
              </a:rPr>
              <a:t>TK-</a:t>
            </a:r>
            <a:r>
              <a:rPr lang="zh-TW" altLang="en-US" dirty="0">
                <a:latin typeface="+mn-ea"/>
              </a:rPr>
              <a:t>6000電控板有新舊版本之分</a:t>
            </a:r>
          </a:p>
          <a:p>
            <a:r>
              <a:rPr lang="zh-TW" altLang="en-US" dirty="0">
                <a:latin typeface="+mn-ea"/>
              </a:rPr>
              <a:t>編號TK-5000-11002是舊版本</a:t>
            </a:r>
            <a:r>
              <a:rPr lang="en-US" altLang="zh-TW" dirty="0">
                <a:latin typeface="+mn-ea"/>
              </a:rPr>
              <a:t>(</a:t>
            </a:r>
            <a:r>
              <a:rPr lang="zh-TW" altLang="en-US" dirty="0">
                <a:latin typeface="+mn-ea"/>
              </a:rPr>
              <a:t>只能串接機械式RF系列，不能串接電子式RF與</a:t>
            </a:r>
            <a:r>
              <a:rPr lang="en-US" altLang="zh-TW" dirty="0">
                <a:latin typeface="+mn-ea"/>
              </a:rPr>
              <a:t>RFX</a:t>
            </a:r>
            <a:r>
              <a:rPr lang="zh-TW" altLang="en-US" dirty="0">
                <a:latin typeface="+mn-ea"/>
              </a:rPr>
              <a:t>系列）</a:t>
            </a:r>
          </a:p>
          <a:p>
            <a:r>
              <a:rPr lang="zh-TW" altLang="en-US" dirty="0">
                <a:latin typeface="+mn-ea"/>
              </a:rPr>
              <a:t>編號</a:t>
            </a:r>
            <a:r>
              <a:rPr lang="zh-TW" altLang="en-US" dirty="0">
                <a:solidFill>
                  <a:srgbClr val="FF0000"/>
                </a:solidFill>
                <a:highlight>
                  <a:srgbClr val="FFFF00"/>
                </a:highlight>
                <a:latin typeface="+mn-ea"/>
              </a:rPr>
              <a:t>TK-5000-11104以後</a:t>
            </a:r>
            <a:r>
              <a:rPr lang="zh-TW" altLang="en-US" dirty="0">
                <a:highlight>
                  <a:srgbClr val="FFFF00"/>
                </a:highlight>
                <a:latin typeface="+mn-ea"/>
              </a:rPr>
              <a:t>是新版本，</a:t>
            </a:r>
            <a:r>
              <a:rPr lang="zh-TW" altLang="en-US" dirty="0">
                <a:solidFill>
                  <a:srgbClr val="FF0000"/>
                </a:solidFill>
                <a:highlight>
                  <a:srgbClr val="FFFF00"/>
                </a:highlight>
                <a:latin typeface="+mn-ea"/>
              </a:rPr>
              <a:t>最新版已經到</a:t>
            </a:r>
            <a:r>
              <a:rPr lang="en-US" altLang="zh-TW" dirty="0">
                <a:solidFill>
                  <a:srgbClr val="FF0000"/>
                </a:solidFill>
                <a:highlight>
                  <a:srgbClr val="FFFF00"/>
                </a:highlight>
                <a:latin typeface="+mn-ea"/>
              </a:rPr>
              <a:t>11402</a:t>
            </a:r>
            <a:r>
              <a:rPr lang="zh-TW" altLang="en-US" dirty="0">
                <a:solidFill>
                  <a:srgbClr val="FF0000"/>
                </a:solidFill>
                <a:highlight>
                  <a:srgbClr val="FFFF00"/>
                </a:highlight>
                <a:latin typeface="+mn-ea"/>
              </a:rPr>
              <a:t>版</a:t>
            </a:r>
            <a:r>
              <a:rPr lang="en-US" altLang="zh-TW" dirty="0">
                <a:solidFill>
                  <a:srgbClr val="FF0000"/>
                </a:solidFill>
                <a:highlight>
                  <a:srgbClr val="FFFF00"/>
                </a:highlight>
                <a:latin typeface="+mn-ea"/>
              </a:rPr>
              <a:t>(</a:t>
            </a:r>
            <a:r>
              <a:rPr lang="zh-TW" altLang="en-US" dirty="0">
                <a:solidFill>
                  <a:srgbClr val="FF0000"/>
                </a:solidFill>
                <a:highlight>
                  <a:srgbClr val="FFFF00"/>
                </a:highlight>
                <a:latin typeface="+mn-ea"/>
              </a:rPr>
              <a:t>增加節能</a:t>
            </a:r>
            <a:r>
              <a:rPr lang="en-US" altLang="zh-TW" dirty="0">
                <a:solidFill>
                  <a:srgbClr val="FF0000"/>
                </a:solidFill>
                <a:highlight>
                  <a:srgbClr val="FFFF00"/>
                </a:highlight>
                <a:latin typeface="+mn-ea"/>
              </a:rPr>
              <a:t>48</a:t>
            </a:r>
            <a:r>
              <a:rPr lang="zh-TW" altLang="en-US" dirty="0">
                <a:solidFill>
                  <a:srgbClr val="FF0000"/>
                </a:solidFill>
                <a:highlight>
                  <a:srgbClr val="FFFF00"/>
                </a:highlight>
                <a:latin typeface="+mn-ea"/>
              </a:rPr>
              <a:t>小時</a:t>
            </a:r>
            <a:r>
              <a:rPr lang="en-US" altLang="zh-TW" dirty="0">
                <a:solidFill>
                  <a:srgbClr val="FF0000"/>
                </a:solidFill>
                <a:highlight>
                  <a:srgbClr val="FFFF00"/>
                </a:highlight>
                <a:latin typeface="+mn-ea"/>
              </a:rPr>
              <a:t>/72</a:t>
            </a:r>
            <a:r>
              <a:rPr lang="zh-TW" altLang="en-US" dirty="0">
                <a:solidFill>
                  <a:srgbClr val="FF0000"/>
                </a:solidFill>
                <a:highlight>
                  <a:srgbClr val="FFFF00"/>
                </a:highlight>
                <a:latin typeface="+mn-ea"/>
              </a:rPr>
              <a:t>小時</a:t>
            </a:r>
            <a:r>
              <a:rPr lang="en-US" altLang="zh-TW" dirty="0">
                <a:solidFill>
                  <a:srgbClr val="FF0000"/>
                </a:solidFill>
                <a:highlight>
                  <a:srgbClr val="FFFF00"/>
                </a:highlight>
                <a:latin typeface="+mn-ea"/>
              </a:rPr>
              <a:t>)</a:t>
            </a:r>
            <a:endParaRPr lang="zh-TW" altLang="en-US" dirty="0">
              <a:solidFill>
                <a:srgbClr val="FF0000"/>
              </a:solidFill>
              <a:highlight>
                <a:srgbClr val="FFFF00"/>
              </a:highlight>
              <a:latin typeface="+mn-ea"/>
            </a:endParaRPr>
          </a:p>
          <a:p>
            <a:r>
              <a:rPr lang="en-US" altLang="zh-TW" dirty="0">
                <a:latin typeface="+mn-ea"/>
              </a:rPr>
              <a:t>(</a:t>
            </a:r>
            <a:r>
              <a:rPr lang="zh-TW" altLang="en-US" dirty="0">
                <a:latin typeface="+mn-ea"/>
              </a:rPr>
              <a:t>機械式RF系列及串接電子式RF與</a:t>
            </a:r>
            <a:r>
              <a:rPr lang="en-US" altLang="zh-TW" dirty="0">
                <a:latin typeface="+mn-ea"/>
              </a:rPr>
              <a:t>RFX</a:t>
            </a:r>
            <a:r>
              <a:rPr lang="zh-TW" altLang="en-US" dirty="0">
                <a:latin typeface="+mn-ea"/>
              </a:rPr>
              <a:t>系列均可以串接</a:t>
            </a:r>
            <a:r>
              <a:rPr lang="en-US" altLang="zh-TW" dirty="0">
                <a:latin typeface="+mn-ea"/>
              </a:rPr>
              <a:t>)</a:t>
            </a:r>
            <a:endParaRPr lang="zh-TW" altLang="en-US" dirty="0">
              <a:latin typeface="+mn-ea"/>
            </a:endParaRPr>
          </a:p>
          <a:p>
            <a:r>
              <a:rPr lang="zh-TW" altLang="en-US" dirty="0">
                <a:latin typeface="+mn-ea"/>
              </a:rPr>
              <a:t>TK-5000/</a:t>
            </a:r>
            <a:r>
              <a:rPr lang="en-US" altLang="zh-TW" dirty="0">
                <a:latin typeface="+mn-ea"/>
              </a:rPr>
              <a:t>TK-</a:t>
            </a:r>
            <a:r>
              <a:rPr lang="zh-TW" altLang="en-US" dirty="0">
                <a:latin typeface="+mn-ea"/>
              </a:rPr>
              <a:t>6000電控版有分新版跟舊版</a:t>
            </a:r>
            <a:endParaRPr lang="en-US" altLang="zh-TW" dirty="0">
              <a:latin typeface="+mn-ea"/>
            </a:endParaRPr>
          </a:p>
          <a:p>
            <a:r>
              <a:rPr lang="zh-TW" altLang="en-US" dirty="0">
                <a:latin typeface="+mn-ea"/>
              </a:rPr>
              <a:t>新版串接電子式RF系列就沒有按熱水不出的問題</a:t>
            </a:r>
          </a:p>
          <a:p>
            <a:r>
              <a:rPr lang="zh-TW" altLang="en-US" dirty="0">
                <a:latin typeface="+mn-ea"/>
              </a:rPr>
              <a:t>但串接到舊版的電控版就會有按熱水不出的問題</a:t>
            </a:r>
          </a:p>
          <a:p>
            <a:r>
              <a:rPr lang="zh-TW" altLang="en-US" dirty="0">
                <a:latin typeface="+mn-ea"/>
              </a:rPr>
              <a:t>另外在此提醒，</a:t>
            </a:r>
            <a:r>
              <a:rPr lang="zh-TW" altLang="en-US" b="1" dirty="0">
                <a:solidFill>
                  <a:srgbClr val="FF0000"/>
                </a:solidFill>
                <a:highlight>
                  <a:srgbClr val="FFFF00"/>
                </a:highlight>
                <a:latin typeface="+mn-ea"/>
              </a:rPr>
              <a:t>只要之前是串接機械式RF系列那就要注意TK-5000/</a:t>
            </a:r>
            <a:r>
              <a:rPr lang="en-US" altLang="zh-TW" b="1" dirty="0">
                <a:solidFill>
                  <a:srgbClr val="FF0000"/>
                </a:solidFill>
                <a:highlight>
                  <a:srgbClr val="FFFF00"/>
                </a:highlight>
                <a:latin typeface="+mn-ea"/>
              </a:rPr>
              <a:t>TK-</a:t>
            </a:r>
            <a:r>
              <a:rPr lang="zh-TW" altLang="en-US" b="1" dirty="0">
                <a:solidFill>
                  <a:srgbClr val="FF0000"/>
                </a:solidFill>
                <a:highlight>
                  <a:srgbClr val="FFFF00"/>
                </a:highlight>
                <a:latin typeface="+mn-ea"/>
              </a:rPr>
              <a:t>6000是新版電控版還是舊版電控版。</a:t>
            </a:r>
            <a:endParaRPr lang="en-US" altLang="zh-TW" b="1" dirty="0">
              <a:solidFill>
                <a:srgbClr val="FF0000"/>
              </a:solidFill>
              <a:highlight>
                <a:srgbClr val="FFFF00"/>
              </a:highlight>
              <a:latin typeface="+mn-ea"/>
            </a:endParaRPr>
          </a:p>
          <a:p>
            <a:r>
              <a:rPr lang="zh-TW" altLang="en-US" b="1" dirty="0">
                <a:highlight>
                  <a:srgbClr val="FFFF00"/>
                </a:highlight>
                <a:latin typeface="+mn-ea"/>
              </a:rPr>
              <a:t>客戶由</a:t>
            </a:r>
            <a:r>
              <a:rPr lang="en-US" altLang="zh-TW" b="1" dirty="0">
                <a:highlight>
                  <a:srgbClr val="FFFF00"/>
                </a:highlight>
                <a:latin typeface="+mn-ea"/>
              </a:rPr>
              <a:t>RF</a:t>
            </a:r>
            <a:r>
              <a:rPr lang="zh-TW" altLang="en-US" b="1" dirty="0">
                <a:highlight>
                  <a:srgbClr val="FFFF00"/>
                </a:highlight>
                <a:latin typeface="+mn-ea"/>
              </a:rPr>
              <a:t>系列機械要升級到</a:t>
            </a:r>
            <a:r>
              <a:rPr lang="en-US" altLang="zh-TW" b="1" dirty="0">
                <a:highlight>
                  <a:srgbClr val="FFFF00"/>
                </a:highlight>
                <a:latin typeface="+mn-ea"/>
              </a:rPr>
              <a:t>RF</a:t>
            </a:r>
            <a:r>
              <a:rPr lang="zh-TW" altLang="en-US" b="1" dirty="0">
                <a:highlight>
                  <a:srgbClr val="FFFF00"/>
                </a:highlight>
                <a:latin typeface="+mn-ea"/>
              </a:rPr>
              <a:t>與</a:t>
            </a:r>
            <a:r>
              <a:rPr lang="en-US" altLang="zh-TW" b="1" dirty="0">
                <a:highlight>
                  <a:srgbClr val="FFFF00"/>
                </a:highlight>
                <a:latin typeface="+mn-ea"/>
              </a:rPr>
              <a:t>RFX</a:t>
            </a:r>
            <a:r>
              <a:rPr lang="zh-TW" altLang="en-US" b="1" dirty="0">
                <a:highlight>
                  <a:srgbClr val="FFFF00"/>
                </a:highlight>
                <a:latin typeface="+mn-ea"/>
              </a:rPr>
              <a:t>系列電子式就要確認電控板韌體版本是否是</a:t>
            </a:r>
            <a:r>
              <a:rPr lang="en-US" altLang="zh-TW" b="1" dirty="0">
                <a:highlight>
                  <a:srgbClr val="FFFF00"/>
                </a:highlight>
                <a:latin typeface="+mn-ea"/>
              </a:rPr>
              <a:t>11104</a:t>
            </a:r>
            <a:r>
              <a:rPr lang="zh-TW" altLang="en-US" b="1" dirty="0">
                <a:highlight>
                  <a:srgbClr val="FFFF00"/>
                </a:highlight>
                <a:latin typeface="+mn-ea"/>
              </a:rPr>
              <a:t>以後的，確認不是就需要免費更換一片新版本電控板給客戶進行</a:t>
            </a:r>
            <a:r>
              <a:rPr lang="en-US" altLang="zh-TW" b="1" dirty="0">
                <a:highlight>
                  <a:srgbClr val="FFFF00"/>
                </a:highlight>
                <a:latin typeface="+mn-ea"/>
              </a:rPr>
              <a:t>TK</a:t>
            </a:r>
            <a:r>
              <a:rPr lang="zh-TW" altLang="en-US" b="1" dirty="0">
                <a:highlight>
                  <a:srgbClr val="FFFF00"/>
                </a:highlight>
                <a:latin typeface="+mn-ea"/>
              </a:rPr>
              <a:t>系列的串接</a:t>
            </a:r>
          </a:p>
        </p:txBody>
      </p:sp>
      <p:pic>
        <p:nvPicPr>
          <p:cNvPr id="5" name="圖片 4"/>
          <p:cNvPicPr>
            <a:picLocks noChangeAspect="1"/>
          </p:cNvPicPr>
          <p:nvPr/>
        </p:nvPicPr>
        <p:blipFill>
          <a:blip r:embed="rId3"/>
          <a:stretch>
            <a:fillRect/>
          </a:stretch>
        </p:blipFill>
        <p:spPr>
          <a:xfrm>
            <a:off x="56819" y="0"/>
            <a:ext cx="3545416" cy="3525461"/>
          </a:xfrm>
          <a:prstGeom prst="rect">
            <a:avLst/>
          </a:prstGeom>
        </p:spPr>
      </p:pic>
      <p:pic>
        <p:nvPicPr>
          <p:cNvPr id="6" name="圖片 5"/>
          <p:cNvPicPr>
            <a:picLocks noChangeAspect="1"/>
          </p:cNvPicPr>
          <p:nvPr/>
        </p:nvPicPr>
        <p:blipFill>
          <a:blip r:embed="rId4"/>
          <a:stretch>
            <a:fillRect/>
          </a:stretch>
        </p:blipFill>
        <p:spPr>
          <a:xfrm>
            <a:off x="4773785" y="502049"/>
            <a:ext cx="2909652" cy="1370295"/>
          </a:xfrm>
          <a:prstGeom prst="rect">
            <a:avLst/>
          </a:prstGeom>
        </p:spPr>
      </p:pic>
      <p:pic>
        <p:nvPicPr>
          <p:cNvPr id="7" name="圖片 6"/>
          <p:cNvPicPr>
            <a:picLocks noChangeAspect="1"/>
          </p:cNvPicPr>
          <p:nvPr/>
        </p:nvPicPr>
        <p:blipFill>
          <a:blip r:embed="rId5"/>
          <a:stretch>
            <a:fillRect/>
          </a:stretch>
        </p:blipFill>
        <p:spPr>
          <a:xfrm rot="16200000">
            <a:off x="5798591" y="1254371"/>
            <a:ext cx="1244042" cy="3293653"/>
          </a:xfrm>
          <a:prstGeom prst="rect">
            <a:avLst/>
          </a:prstGeom>
        </p:spPr>
      </p:pic>
      <p:cxnSp>
        <p:nvCxnSpPr>
          <p:cNvPr id="9" name="直線單箭頭接點 8"/>
          <p:cNvCxnSpPr/>
          <p:nvPr/>
        </p:nvCxnSpPr>
        <p:spPr>
          <a:xfrm flipV="1">
            <a:off x="2342819" y="1342633"/>
            <a:ext cx="2430966" cy="156783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2342819" y="2952084"/>
            <a:ext cx="2430966" cy="588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20D814B5-9F88-90CF-3376-F4A04289DCD8}"/>
              </a:ext>
            </a:extLst>
          </p:cNvPr>
          <p:cNvPicPr>
            <a:picLocks noChangeAspect="1"/>
          </p:cNvPicPr>
          <p:nvPr/>
        </p:nvPicPr>
        <p:blipFill>
          <a:blip r:embed="rId6"/>
          <a:stretch>
            <a:fillRect/>
          </a:stretch>
        </p:blipFill>
        <p:spPr>
          <a:xfrm>
            <a:off x="8067438" y="0"/>
            <a:ext cx="4067743" cy="3972479"/>
          </a:xfrm>
          <a:prstGeom prst="rect">
            <a:avLst/>
          </a:prstGeom>
        </p:spPr>
      </p:pic>
      <p:cxnSp>
        <p:nvCxnSpPr>
          <p:cNvPr id="8" name="直線單箭頭接點 7">
            <a:extLst>
              <a:ext uri="{FF2B5EF4-FFF2-40B4-BE49-F238E27FC236}">
                <a16:creationId xmlns:a16="http://schemas.microsoft.com/office/drawing/2014/main" id="{17BC49A7-7F7B-4F5C-6A19-F6253C357A06}"/>
              </a:ext>
            </a:extLst>
          </p:cNvPr>
          <p:cNvCxnSpPr>
            <a:cxnSpLocks/>
            <a:stCxn id="7" idx="2"/>
          </p:cNvCxnSpPr>
          <p:nvPr/>
        </p:nvCxnSpPr>
        <p:spPr>
          <a:xfrm flipV="1">
            <a:off x="8067439" y="2105180"/>
            <a:ext cx="1158663" cy="7960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535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64BF25A2-8F42-781C-01DA-887B3981A4C4}"/>
              </a:ext>
            </a:extLst>
          </p:cNvPr>
          <p:cNvSpPr txBox="1"/>
          <p:nvPr/>
        </p:nvSpPr>
        <p:spPr>
          <a:xfrm>
            <a:off x="110836" y="0"/>
            <a:ext cx="11277599" cy="6463308"/>
          </a:xfrm>
          <a:prstGeom prst="rect">
            <a:avLst/>
          </a:prstGeom>
          <a:noFill/>
        </p:spPr>
        <p:txBody>
          <a:bodyPr wrap="square">
            <a:spAutoFit/>
          </a:bodyPr>
          <a:lstStyle/>
          <a:p>
            <a:pPr>
              <a:buNone/>
            </a:pPr>
            <a:r>
              <a:rPr lang="zh-TW" altLang="en-US" dirty="0"/>
              <a:t>軟水機會出現以下照片現象稱之為</a:t>
            </a:r>
            <a:r>
              <a:rPr lang="en-US" altLang="zh-TW" dirty="0"/>
              <a:t>"</a:t>
            </a:r>
            <a:r>
              <a:rPr lang="zh-TW" altLang="en-US" dirty="0"/>
              <a:t>鹽橋</a:t>
            </a:r>
            <a:r>
              <a:rPr lang="en-US" altLang="zh-TW" dirty="0"/>
              <a:t>"</a:t>
            </a:r>
            <a:r>
              <a:rPr lang="zh-TW" altLang="en-US" dirty="0"/>
              <a:t>鹽錠結塊這種現象</a:t>
            </a:r>
            <a:endParaRPr lang="en-US" altLang="zh-TW" dirty="0"/>
          </a:p>
          <a:p>
            <a:pPr>
              <a:buNone/>
            </a:pPr>
            <a:endParaRPr lang="en-US" altLang="zh-TW" dirty="0">
              <a:latin typeface="+mj-ea"/>
              <a:ea typeface="+mj-ea"/>
            </a:endParaRPr>
          </a:p>
          <a:p>
            <a:r>
              <a:rPr lang="zh-TW" altLang="en-US" b="1" dirty="0"/>
              <a:t>軟水機鹽橋現象說明與處理方式</a:t>
            </a:r>
          </a:p>
          <a:p>
            <a:r>
              <a:rPr lang="zh-TW" altLang="en-US" dirty="0"/>
              <a:t>當軟水機的鹽箱內部出現結塊現象，形成一層硬化的鹽層，稱為「鹽橋」。這種現象通常是環境濕度過高</a:t>
            </a:r>
          </a:p>
          <a:p>
            <a:endParaRPr lang="en-US" altLang="zh-TW" dirty="0"/>
          </a:p>
          <a:p>
            <a:r>
              <a:rPr lang="zh-TW" altLang="en-US" dirty="0"/>
              <a:t>鹽橋會在鹽層與水之間形成空隙，使鹽無法與水充分接觸並溶解，導致無法製成有效的鹽溶液。這會使樹脂無法完成再生程序，進而影響軟水機的正常運作，無法產出合格的軟水。</a:t>
            </a:r>
          </a:p>
          <a:p>
            <a:endParaRPr lang="en-US" altLang="zh-TW" b="1" dirty="0"/>
          </a:p>
          <a:p>
            <a:r>
              <a:rPr lang="zh-TW" altLang="en-US" b="1" dirty="0"/>
              <a:t>如何預防與處理鹽橋</a:t>
            </a:r>
          </a:p>
          <a:p>
            <a:r>
              <a:rPr lang="zh-TW" altLang="en-US" dirty="0"/>
              <a:t>為避免鹽橋的形成，建議定期檢查鹽箱底部是否有結塊現象。若發現鹽橋，可採取以下方式處理：</a:t>
            </a:r>
          </a:p>
          <a:p>
            <a:r>
              <a:rPr lang="zh-TW" altLang="en-US" dirty="0"/>
              <a:t>使用木棍或塑膠棒等非金屬工具。</a:t>
            </a:r>
          </a:p>
          <a:p>
            <a:r>
              <a:rPr lang="zh-TW" altLang="en-US" dirty="0"/>
              <a:t>小心地在鹽箱內部多個方向進行攪動。</a:t>
            </a:r>
          </a:p>
          <a:p>
            <a:r>
              <a:rPr lang="zh-TW" altLang="en-US" dirty="0"/>
              <a:t>將結塊的鹽層打散，使鹽重新與水接觸。</a:t>
            </a:r>
            <a:endParaRPr lang="en-US" altLang="zh-TW" dirty="0"/>
          </a:p>
          <a:p>
            <a:endParaRPr lang="en-US" altLang="zh-TW" b="1" dirty="0"/>
          </a:p>
          <a:p>
            <a:r>
              <a:rPr lang="zh-TW" altLang="en-US" b="1" dirty="0"/>
              <a:t>預防鹽橋的小技巧：</a:t>
            </a:r>
          </a:p>
          <a:p>
            <a:endParaRPr lang="zh-TW" altLang="en-US" dirty="0"/>
          </a:p>
          <a:p>
            <a:r>
              <a:rPr lang="zh-TW" altLang="en-US" b="1" dirty="0"/>
              <a:t>定期補鹽與檢查</a:t>
            </a:r>
            <a:endParaRPr lang="en-US" altLang="zh-TW" b="1" dirty="0"/>
          </a:p>
          <a:p>
            <a:r>
              <a:rPr lang="zh-TW" altLang="en-US" dirty="0"/>
              <a:t>每月檢查一次鹽箱底部是否有結塊，</a:t>
            </a:r>
            <a:endParaRPr lang="en-US" altLang="zh-TW" dirty="0"/>
          </a:p>
          <a:p>
            <a:r>
              <a:rPr lang="zh-TW" altLang="en-US" dirty="0"/>
              <a:t>並適時補充鹽。</a:t>
            </a:r>
          </a:p>
          <a:p>
            <a:r>
              <a:rPr lang="zh-TW" altLang="en-US" b="1" dirty="0"/>
              <a:t>避免一次性加入過多鹽</a:t>
            </a:r>
            <a:endParaRPr lang="en-US" altLang="zh-TW" b="1" dirty="0"/>
          </a:p>
          <a:p>
            <a:r>
              <a:rPr lang="zh-TW" altLang="en-US" dirty="0"/>
              <a:t>過量鹽容易受潮結塊，建議分批補充。</a:t>
            </a:r>
          </a:p>
          <a:p>
            <a:endParaRPr lang="zh-TW" altLang="en-US" dirty="0"/>
          </a:p>
          <a:p>
            <a:pPr>
              <a:buNone/>
            </a:pPr>
            <a:endParaRPr lang="zh-TW" altLang="en-US" dirty="0">
              <a:latin typeface="+mj-ea"/>
              <a:ea typeface="+mj-ea"/>
            </a:endParaRPr>
          </a:p>
        </p:txBody>
      </p:sp>
      <p:pic>
        <p:nvPicPr>
          <p:cNvPr id="6" name="圖片 5">
            <a:extLst>
              <a:ext uri="{FF2B5EF4-FFF2-40B4-BE49-F238E27FC236}">
                <a16:creationId xmlns:a16="http://schemas.microsoft.com/office/drawing/2014/main" id="{00961D59-DF78-76C3-DCBA-07DB20CE83B2}"/>
              </a:ext>
            </a:extLst>
          </p:cNvPr>
          <p:cNvPicPr>
            <a:picLocks noChangeAspect="1"/>
          </p:cNvPicPr>
          <p:nvPr/>
        </p:nvPicPr>
        <p:blipFill>
          <a:blip r:embed="rId2"/>
          <a:stretch>
            <a:fillRect/>
          </a:stretch>
        </p:blipFill>
        <p:spPr>
          <a:xfrm>
            <a:off x="9224225" y="3061560"/>
            <a:ext cx="2623097" cy="3796440"/>
          </a:xfrm>
          <a:prstGeom prst="rect">
            <a:avLst/>
          </a:prstGeom>
        </p:spPr>
      </p:pic>
      <p:graphicFrame>
        <p:nvGraphicFramePr>
          <p:cNvPr id="7" name="表格 6">
            <a:extLst>
              <a:ext uri="{FF2B5EF4-FFF2-40B4-BE49-F238E27FC236}">
                <a16:creationId xmlns:a16="http://schemas.microsoft.com/office/drawing/2014/main" id="{F02F55B8-6E29-53AC-106C-5990F79407BC}"/>
              </a:ext>
            </a:extLst>
          </p:cNvPr>
          <p:cNvGraphicFramePr>
            <a:graphicFrameLocks noGrp="1"/>
          </p:cNvGraphicFramePr>
          <p:nvPr/>
        </p:nvGraphicFramePr>
        <p:xfrm>
          <a:off x="838200" y="-70843775"/>
          <a:ext cx="10515600" cy="2109294"/>
        </p:xfrm>
        <a:graphic>
          <a:graphicData uri="http://schemas.openxmlformats.org/drawingml/2006/table">
            <a:tbl>
              <a:tblPr>
                <a:tableStyleId>{5C22544A-7EE6-4342-B048-85BDC9FD1C3A}</a:tableStyleId>
              </a:tblPr>
              <a:tblGrid>
                <a:gridCol w="10515600">
                  <a:extLst>
                    <a:ext uri="{9D8B030D-6E8A-4147-A177-3AD203B41FA5}">
                      <a16:colId xmlns:a16="http://schemas.microsoft.com/office/drawing/2014/main" val="2337460175"/>
                    </a:ext>
                  </a:extLst>
                </a:gridCol>
              </a:tblGrid>
              <a:tr h="2109294">
                <a:tc>
                  <a:txBody>
                    <a:bodyPr/>
                    <a:lstStyle/>
                    <a:p>
                      <a:pPr algn="l" fontAlgn="ctr">
                        <a:buNone/>
                      </a:pPr>
                      <a:r>
                        <a:rPr lang="zh-TW" altLang="en-US" sz="800" u="none" strike="noStrike" dirty="0">
                          <a:effectLst/>
                        </a:rPr>
                        <a:t>　</a:t>
                      </a:r>
                      <a:endParaRPr lang="zh-TW" altLang="en-US" sz="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0" marR="0" marT="0" marB="0"/>
                </a:tc>
                <a:extLst>
                  <a:ext uri="{0D108BD9-81ED-4DB2-BD59-A6C34878D82A}">
                    <a16:rowId xmlns:a16="http://schemas.microsoft.com/office/drawing/2014/main" val="4138043956"/>
                  </a:ext>
                </a:extLst>
              </a:tr>
            </a:tbl>
          </a:graphicData>
        </a:graphic>
      </p:graphicFrame>
      <p:pic>
        <p:nvPicPr>
          <p:cNvPr id="8" name="圖片 7">
            <a:extLst>
              <a:ext uri="{FF2B5EF4-FFF2-40B4-BE49-F238E27FC236}">
                <a16:creationId xmlns:a16="http://schemas.microsoft.com/office/drawing/2014/main" id="{00961D59-DF78-76C3-DCBA-07DB20CE83B2}"/>
              </a:ext>
            </a:extLst>
          </p:cNvPr>
          <p:cNvPicPr>
            <a:picLocks noChangeAspect="1"/>
          </p:cNvPicPr>
          <p:nvPr/>
        </p:nvPicPr>
        <p:blipFill>
          <a:blip r:embed="rId2"/>
          <a:stretch>
            <a:fillRect/>
          </a:stretch>
        </p:blipFill>
        <p:spPr>
          <a:xfrm>
            <a:off x="6559550" y="73907650"/>
            <a:ext cx="2622550" cy="3795713"/>
          </a:xfrm>
          <a:prstGeom prst="rect">
            <a:avLst/>
          </a:prstGeom>
        </p:spPr>
      </p:pic>
      <p:pic>
        <p:nvPicPr>
          <p:cNvPr id="2050" name="Picture 2">
            <a:extLst>
              <a:ext uri="{FF2B5EF4-FFF2-40B4-BE49-F238E27FC236}">
                <a16:creationId xmlns:a16="http://schemas.microsoft.com/office/drawing/2014/main" id="{39F42FC8-AC79-2048-F017-1B582D1C1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0843775"/>
            <a:ext cx="8172450" cy="6391275"/>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209FEB3C-6FF8-B937-F355-37DABFDEA2A9}"/>
              </a:ext>
            </a:extLst>
          </p:cNvPr>
          <p:cNvPicPr>
            <a:picLocks noChangeAspect="1"/>
          </p:cNvPicPr>
          <p:nvPr/>
        </p:nvPicPr>
        <p:blipFill>
          <a:blip r:embed="rId4"/>
          <a:stretch>
            <a:fillRect/>
          </a:stretch>
        </p:blipFill>
        <p:spPr>
          <a:xfrm>
            <a:off x="4527834" y="3318594"/>
            <a:ext cx="4561902" cy="3539406"/>
          </a:xfrm>
          <a:prstGeom prst="rect">
            <a:avLst/>
          </a:prstGeom>
        </p:spPr>
      </p:pic>
    </p:spTree>
    <p:extLst>
      <p:ext uri="{BB962C8B-B14F-4D97-AF65-F5344CB8AC3E}">
        <p14:creationId xmlns:p14="http://schemas.microsoft.com/office/powerpoint/2010/main" val="2658402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05652B34-A502-34AD-457E-DDDE68BCD54C}"/>
              </a:ext>
            </a:extLst>
          </p:cNvPr>
          <p:cNvSpPr txBox="1"/>
          <p:nvPr/>
        </p:nvSpPr>
        <p:spPr>
          <a:xfrm>
            <a:off x="0" y="0"/>
            <a:ext cx="6096000" cy="7017306"/>
          </a:xfrm>
          <a:prstGeom prst="rect">
            <a:avLst/>
          </a:prstGeom>
          <a:noFill/>
        </p:spPr>
        <p:txBody>
          <a:bodyPr wrap="square">
            <a:spAutoFit/>
          </a:bodyPr>
          <a:lstStyle/>
          <a:p>
            <a:r>
              <a:rPr lang="zh-TW" altLang="en-US" dirty="0">
                <a:latin typeface="+mn-ea"/>
              </a:rPr>
              <a:t>📢 </a:t>
            </a:r>
            <a:r>
              <a:rPr lang="en-US" altLang="zh-TW" dirty="0">
                <a:latin typeface="+mn-ea"/>
              </a:rPr>
              <a:t>2025/11/20 </a:t>
            </a:r>
            <a:r>
              <a:rPr lang="zh-TW" altLang="en-US" dirty="0">
                <a:latin typeface="+mn-ea"/>
              </a:rPr>
              <a:t>布達事項</a:t>
            </a:r>
            <a:endParaRPr lang="en-US" altLang="zh-TW" dirty="0">
              <a:latin typeface="+mn-ea"/>
            </a:endParaRPr>
          </a:p>
          <a:p>
            <a:r>
              <a:rPr lang="zh-TW" altLang="en-US" dirty="0">
                <a:latin typeface="+mn-ea"/>
              </a:rPr>
              <a:t>千山</a:t>
            </a:r>
            <a:r>
              <a:rPr lang="en-US" altLang="zh-TW" dirty="0">
                <a:latin typeface="+mn-ea"/>
              </a:rPr>
              <a:t>RFX-600</a:t>
            </a:r>
            <a:r>
              <a:rPr lang="zh-TW" altLang="en-US" dirty="0">
                <a:latin typeface="+mn-ea"/>
              </a:rPr>
              <a:t>機器</a:t>
            </a:r>
            <a:endParaRPr lang="en-US" altLang="zh-TW" dirty="0">
              <a:latin typeface="+mn-ea"/>
            </a:endParaRPr>
          </a:p>
          <a:p>
            <a:r>
              <a:rPr lang="en-US" altLang="zh-TW" dirty="0">
                <a:latin typeface="+mn-ea"/>
              </a:rPr>
              <a:t>RX600G-1(RO600G</a:t>
            </a:r>
            <a:r>
              <a:rPr lang="zh-TW" altLang="en-US" dirty="0">
                <a:latin typeface="+mn-ea"/>
              </a:rPr>
              <a:t>濾心</a:t>
            </a:r>
            <a:r>
              <a:rPr lang="en-US" altLang="zh-TW" dirty="0">
                <a:latin typeface="+mn-ea"/>
              </a:rPr>
              <a:t>)</a:t>
            </a:r>
          </a:p>
          <a:p>
            <a:r>
              <a:rPr lang="en-US" altLang="zh-TW" dirty="0">
                <a:latin typeface="+mn-ea"/>
              </a:rPr>
              <a:t>R9000-N(RO400G</a:t>
            </a:r>
            <a:r>
              <a:rPr lang="zh-TW" altLang="en-US" dirty="0">
                <a:latin typeface="+mn-ea"/>
              </a:rPr>
              <a:t>濾芯</a:t>
            </a:r>
            <a:r>
              <a:rPr lang="en-US" altLang="zh-TW" dirty="0">
                <a:latin typeface="+mn-ea"/>
              </a:rPr>
              <a:t>)</a:t>
            </a:r>
          </a:p>
          <a:p>
            <a:r>
              <a:rPr lang="zh-TW" altLang="en-US" dirty="0">
                <a:latin typeface="+mn-ea"/>
              </a:rPr>
              <a:t>以上機種與濾心使用廢水比條件如下</a:t>
            </a:r>
            <a:endParaRPr lang="en-US" altLang="zh-TW" dirty="0">
              <a:latin typeface="+mn-ea"/>
            </a:endParaRPr>
          </a:p>
          <a:p>
            <a:br>
              <a:rPr lang="en-US" altLang="zh-TW" dirty="0">
                <a:latin typeface="+mn-ea"/>
              </a:rPr>
            </a:br>
            <a:r>
              <a:rPr lang="en-US" altLang="zh-TW" dirty="0">
                <a:latin typeface="+mn-ea"/>
              </a:rPr>
              <a:t>TDS</a:t>
            </a:r>
            <a:r>
              <a:rPr lang="zh-TW" altLang="en-US" dirty="0">
                <a:latin typeface="+mn-ea"/>
              </a:rPr>
              <a:t>值</a:t>
            </a:r>
            <a:r>
              <a:rPr lang="en-US" altLang="zh-TW" dirty="0">
                <a:latin typeface="+mn-ea"/>
              </a:rPr>
              <a:t>100</a:t>
            </a:r>
            <a:r>
              <a:rPr lang="zh-TW" altLang="en-US" dirty="0">
                <a:latin typeface="+mn-ea"/>
              </a:rPr>
              <a:t>以下使用</a:t>
            </a:r>
            <a:r>
              <a:rPr lang="en-US" altLang="zh-TW" dirty="0">
                <a:latin typeface="+mn-ea"/>
              </a:rPr>
              <a:t>420</a:t>
            </a:r>
            <a:r>
              <a:rPr lang="zh-TW" altLang="en-US" dirty="0">
                <a:latin typeface="+mn-ea"/>
              </a:rPr>
              <a:t>廢水比</a:t>
            </a:r>
            <a:endParaRPr lang="en-US" altLang="zh-TW" dirty="0">
              <a:latin typeface="+mn-ea"/>
            </a:endParaRPr>
          </a:p>
          <a:p>
            <a:r>
              <a:rPr lang="en-US" altLang="zh-TW" dirty="0">
                <a:latin typeface="+mn-ea"/>
              </a:rPr>
              <a:t>TDS</a:t>
            </a:r>
            <a:r>
              <a:rPr lang="zh-TW" altLang="en-US" dirty="0">
                <a:latin typeface="+mn-ea"/>
              </a:rPr>
              <a:t>值</a:t>
            </a:r>
            <a:r>
              <a:rPr lang="en-US" altLang="zh-TW" dirty="0">
                <a:latin typeface="+mn-ea"/>
              </a:rPr>
              <a:t>101</a:t>
            </a:r>
            <a:r>
              <a:rPr lang="zh-TW" altLang="en-US" dirty="0">
                <a:latin typeface="+mn-ea"/>
              </a:rPr>
              <a:t>以上</a:t>
            </a:r>
            <a:r>
              <a:rPr lang="en-US" altLang="zh-TW" dirty="0">
                <a:latin typeface="+mn-ea"/>
              </a:rPr>
              <a:t>~200</a:t>
            </a:r>
            <a:r>
              <a:rPr lang="zh-TW" altLang="en-US" dirty="0">
                <a:latin typeface="+mn-ea"/>
              </a:rPr>
              <a:t>以下使用</a:t>
            </a:r>
            <a:r>
              <a:rPr lang="en-US" altLang="zh-TW" dirty="0">
                <a:latin typeface="+mn-ea"/>
              </a:rPr>
              <a:t>800</a:t>
            </a:r>
            <a:r>
              <a:rPr lang="zh-TW" altLang="en-US" dirty="0">
                <a:latin typeface="+mn-ea"/>
              </a:rPr>
              <a:t>廢水比</a:t>
            </a:r>
            <a:endParaRPr lang="en-US" altLang="zh-TW" dirty="0">
              <a:latin typeface="+mn-ea"/>
            </a:endParaRPr>
          </a:p>
          <a:p>
            <a:r>
              <a:rPr lang="en-US" altLang="zh-TW" dirty="0">
                <a:solidFill>
                  <a:srgbClr val="FF0000"/>
                </a:solidFill>
                <a:highlight>
                  <a:srgbClr val="FFFF00"/>
                </a:highlight>
                <a:latin typeface="+mn-ea"/>
              </a:rPr>
              <a:t>TDS</a:t>
            </a:r>
            <a:r>
              <a:rPr lang="zh-TW" altLang="en-US" dirty="0">
                <a:solidFill>
                  <a:srgbClr val="FF0000"/>
                </a:solidFill>
                <a:highlight>
                  <a:srgbClr val="FFFF00"/>
                </a:highlight>
                <a:latin typeface="+mn-ea"/>
              </a:rPr>
              <a:t>值</a:t>
            </a:r>
            <a:r>
              <a:rPr lang="en-US" altLang="zh-TW" dirty="0">
                <a:solidFill>
                  <a:srgbClr val="FF0000"/>
                </a:solidFill>
                <a:highlight>
                  <a:srgbClr val="FFFF00"/>
                </a:highlight>
                <a:latin typeface="+mn-ea"/>
              </a:rPr>
              <a:t>201</a:t>
            </a:r>
            <a:r>
              <a:rPr lang="zh-TW" altLang="en-US" dirty="0">
                <a:solidFill>
                  <a:srgbClr val="FF0000"/>
                </a:solidFill>
                <a:highlight>
                  <a:srgbClr val="FFFF00"/>
                </a:highlight>
                <a:latin typeface="+mn-ea"/>
              </a:rPr>
              <a:t>以上使用</a:t>
            </a:r>
            <a:r>
              <a:rPr lang="en-US" altLang="zh-TW" dirty="0">
                <a:solidFill>
                  <a:srgbClr val="FF0000"/>
                </a:solidFill>
                <a:highlight>
                  <a:srgbClr val="FFFF00"/>
                </a:highlight>
                <a:latin typeface="+mn-ea"/>
              </a:rPr>
              <a:t>1600</a:t>
            </a:r>
            <a:r>
              <a:rPr lang="zh-TW" altLang="en-US" dirty="0">
                <a:solidFill>
                  <a:srgbClr val="FF0000"/>
                </a:solidFill>
                <a:highlight>
                  <a:srgbClr val="FFFF00"/>
                </a:highlight>
                <a:latin typeface="+mn-ea"/>
              </a:rPr>
              <a:t>廢水比</a:t>
            </a:r>
            <a:endParaRPr lang="en-US" altLang="zh-TW" dirty="0">
              <a:solidFill>
                <a:srgbClr val="FF0000"/>
              </a:solidFill>
              <a:highlight>
                <a:srgbClr val="FFFF00"/>
              </a:highlight>
              <a:latin typeface="+mn-ea"/>
            </a:endParaRPr>
          </a:p>
          <a:p>
            <a:endParaRPr lang="en-US" altLang="zh-TW" dirty="0">
              <a:latin typeface="+mn-ea"/>
            </a:endParaRPr>
          </a:p>
          <a:p>
            <a:r>
              <a:rPr lang="zh-TW" altLang="en-US" dirty="0">
                <a:latin typeface="+mn-ea"/>
              </a:rPr>
              <a:t>確保濾心壽命與水質穩定。</a:t>
            </a:r>
            <a:endParaRPr lang="en-US" altLang="zh-TW" dirty="0">
              <a:latin typeface="+mn-ea"/>
            </a:endParaRPr>
          </a:p>
          <a:p>
            <a:endParaRPr lang="en-US" altLang="zh-TW" dirty="0">
              <a:latin typeface="+mn-ea"/>
            </a:endParaRPr>
          </a:p>
          <a:p>
            <a:r>
              <a:rPr lang="zh-TW" altLang="en-US" dirty="0">
                <a:latin typeface="+mn-ea"/>
              </a:rPr>
              <a:t>案例說明</a:t>
            </a:r>
            <a:endParaRPr lang="en-US" altLang="zh-TW" dirty="0">
              <a:latin typeface="+mn-ea"/>
            </a:endParaRPr>
          </a:p>
          <a:p>
            <a:r>
              <a:rPr lang="zh-TW" altLang="en-US" dirty="0">
                <a:latin typeface="+mn-ea"/>
              </a:rPr>
              <a:t>高雄客戶家中原水 </a:t>
            </a:r>
            <a:r>
              <a:rPr lang="en-US" altLang="zh-TW" dirty="0">
                <a:latin typeface="+mn-ea"/>
              </a:rPr>
              <a:t>TDS </a:t>
            </a:r>
            <a:r>
              <a:rPr lang="en-US" altLang="zh-TW" b="1" dirty="0">
                <a:latin typeface="+mn-ea"/>
              </a:rPr>
              <a:t>250~320</a:t>
            </a:r>
            <a:r>
              <a:rPr lang="zh-TW" altLang="en-US" b="1" dirty="0">
                <a:latin typeface="+mn-ea"/>
              </a:rPr>
              <a:t>，硬度</a:t>
            </a:r>
            <a:r>
              <a:rPr lang="en-US" altLang="zh-TW" b="1" dirty="0">
                <a:latin typeface="+mn-ea"/>
              </a:rPr>
              <a:t>180</a:t>
            </a:r>
            <a:r>
              <a:rPr lang="zh-TW" altLang="en-US" dirty="0">
                <a:latin typeface="+mn-ea"/>
              </a:rPr>
              <a:t>，仍使用 </a:t>
            </a:r>
            <a:r>
              <a:rPr lang="en-US" altLang="zh-TW" b="1" dirty="0">
                <a:latin typeface="+mn-ea"/>
              </a:rPr>
              <a:t>800 </a:t>
            </a:r>
            <a:r>
              <a:rPr lang="zh-TW" altLang="en-US" b="1" dirty="0">
                <a:latin typeface="+mn-ea"/>
              </a:rPr>
              <a:t>廢水比</a:t>
            </a:r>
            <a:r>
              <a:rPr lang="zh-TW" altLang="en-US" dirty="0">
                <a:latin typeface="+mn-ea"/>
              </a:rPr>
              <a:t> </a:t>
            </a:r>
            <a:endParaRPr lang="en-US" altLang="zh-TW" dirty="0">
              <a:latin typeface="+mn-ea"/>
            </a:endParaRPr>
          </a:p>
          <a:p>
            <a:r>
              <a:rPr lang="zh-TW" altLang="en-US" b="1" dirty="0">
                <a:latin typeface="+mn-ea"/>
              </a:rPr>
              <a:t>回廠分析結果：</a:t>
            </a:r>
            <a:endParaRPr lang="zh-TW" altLang="en-US" dirty="0">
              <a:latin typeface="+mn-ea"/>
            </a:endParaRPr>
          </a:p>
          <a:p>
            <a:r>
              <a:rPr lang="en-US" altLang="zh-TW" dirty="0">
                <a:latin typeface="+mn-ea"/>
              </a:rPr>
              <a:t>800</a:t>
            </a:r>
            <a:r>
              <a:rPr lang="zh-TW" altLang="en-US" dirty="0">
                <a:latin typeface="+mn-ea"/>
              </a:rPr>
              <a:t>廢水比卡鈣堵塞 → 流量從 </a:t>
            </a:r>
            <a:r>
              <a:rPr lang="en-US" altLang="zh-TW" b="1" dirty="0">
                <a:latin typeface="+mn-ea"/>
              </a:rPr>
              <a:t>680~920cc</a:t>
            </a:r>
            <a:r>
              <a:rPr lang="zh-TW" altLang="en-US" dirty="0">
                <a:latin typeface="+mn-ea"/>
              </a:rPr>
              <a:t> 降到 </a:t>
            </a:r>
            <a:r>
              <a:rPr lang="en-US" altLang="zh-TW" b="1" dirty="0">
                <a:latin typeface="+mn-ea"/>
              </a:rPr>
              <a:t>200~250cc</a:t>
            </a:r>
            <a:endParaRPr lang="zh-TW" altLang="en-US" dirty="0">
              <a:latin typeface="+mn-ea"/>
            </a:endParaRPr>
          </a:p>
          <a:p>
            <a:r>
              <a:rPr lang="en-US" altLang="zh-TW" dirty="0">
                <a:latin typeface="+mn-ea"/>
              </a:rPr>
              <a:t>RO</a:t>
            </a:r>
            <a:r>
              <a:rPr lang="zh-TW" altLang="en-US" dirty="0">
                <a:latin typeface="+mn-ea"/>
              </a:rPr>
              <a:t>膜壽命嚴重縮短</a:t>
            </a:r>
            <a:endParaRPr lang="en-US" altLang="zh-TW" dirty="0">
              <a:latin typeface="+mn-ea"/>
            </a:endParaRPr>
          </a:p>
          <a:p>
            <a:r>
              <a:rPr lang="en-US" altLang="zh-TW" dirty="0">
                <a:latin typeface="+mn-ea"/>
              </a:rPr>
              <a:t>800</a:t>
            </a:r>
            <a:r>
              <a:rPr lang="zh-TW" altLang="en-US" dirty="0">
                <a:latin typeface="+mn-ea"/>
              </a:rPr>
              <a:t>廢水比卡鈣部分泡檸檬酸就完全溶掉了</a:t>
            </a:r>
            <a:endParaRPr lang="en-US" altLang="zh-TW" dirty="0">
              <a:latin typeface="+mn-ea"/>
            </a:endParaRPr>
          </a:p>
          <a:p>
            <a:endParaRPr lang="en-US" altLang="zh-TW" dirty="0">
              <a:latin typeface="+mn-ea"/>
            </a:endParaRPr>
          </a:p>
          <a:p>
            <a:r>
              <a:rPr lang="en-US" altLang="zh-TW" dirty="0">
                <a:latin typeface="+mn-ea"/>
              </a:rPr>
              <a:t>60PSI</a:t>
            </a:r>
            <a:r>
              <a:rPr lang="zh-TW" altLang="en-US" dirty="0">
                <a:latin typeface="+mn-ea"/>
              </a:rPr>
              <a:t>標準</a:t>
            </a:r>
            <a:r>
              <a:rPr lang="en-US" altLang="zh-TW" dirty="0">
                <a:latin typeface="+mn-ea"/>
              </a:rPr>
              <a:t>(4.2kg/cm²)</a:t>
            </a:r>
            <a:r>
              <a:rPr lang="zh-TW" altLang="en-US" dirty="0">
                <a:latin typeface="+mn-ea"/>
              </a:rPr>
              <a:t>下各廢水比每分鐘流量</a:t>
            </a:r>
            <a:endParaRPr lang="en-US" altLang="zh-TW" dirty="0">
              <a:latin typeface="+mn-ea"/>
            </a:endParaRPr>
          </a:p>
          <a:p>
            <a:r>
              <a:rPr lang="zh-TW" altLang="en-US" dirty="0">
                <a:latin typeface="+mn-ea"/>
              </a:rPr>
              <a:t>   </a:t>
            </a:r>
            <a:r>
              <a:rPr lang="en-US" altLang="zh-TW" dirty="0">
                <a:latin typeface="+mn-ea"/>
              </a:rPr>
              <a:t>420</a:t>
            </a:r>
            <a:r>
              <a:rPr lang="zh-TW" altLang="en-US" dirty="0">
                <a:latin typeface="+mn-ea"/>
              </a:rPr>
              <a:t>廢水比標準</a:t>
            </a:r>
            <a:r>
              <a:rPr lang="it-IT" altLang="zh-TW" dirty="0">
                <a:latin typeface="+mn-ea"/>
              </a:rPr>
              <a:t> </a:t>
            </a:r>
            <a:r>
              <a:rPr lang="zh-TW" altLang="en-US" dirty="0">
                <a:latin typeface="+mn-ea"/>
              </a:rPr>
              <a:t>  </a:t>
            </a:r>
            <a:r>
              <a:rPr lang="en-US" altLang="zh-TW" dirty="0">
                <a:latin typeface="+mn-ea"/>
              </a:rPr>
              <a:t>420</a:t>
            </a:r>
            <a:r>
              <a:rPr lang="it-IT" altLang="zh-TW" dirty="0">
                <a:latin typeface="+mn-ea"/>
              </a:rPr>
              <a:t>cc±15%(</a:t>
            </a:r>
            <a:r>
              <a:rPr lang="en-US" altLang="zh-TW" dirty="0">
                <a:latin typeface="+mn-ea"/>
              </a:rPr>
              <a:t>357</a:t>
            </a:r>
            <a:r>
              <a:rPr lang="it-IT" altLang="zh-TW" dirty="0">
                <a:latin typeface="+mn-ea"/>
              </a:rPr>
              <a:t>cc~</a:t>
            </a:r>
            <a:r>
              <a:rPr lang="en-US" altLang="zh-TW" dirty="0">
                <a:latin typeface="+mn-ea"/>
              </a:rPr>
              <a:t>483</a:t>
            </a:r>
            <a:r>
              <a:rPr lang="it-IT" altLang="zh-TW" dirty="0">
                <a:latin typeface="+mn-ea"/>
              </a:rPr>
              <a:t>cc)	</a:t>
            </a:r>
          </a:p>
          <a:p>
            <a:r>
              <a:rPr lang="zh-TW" altLang="en-US" dirty="0">
                <a:latin typeface="+mn-ea"/>
              </a:rPr>
              <a:t>   </a:t>
            </a:r>
            <a:r>
              <a:rPr lang="en-US" altLang="zh-TW" dirty="0">
                <a:latin typeface="+mn-ea"/>
              </a:rPr>
              <a:t>800</a:t>
            </a:r>
            <a:r>
              <a:rPr lang="zh-TW" altLang="en-US" dirty="0">
                <a:latin typeface="+mn-ea"/>
              </a:rPr>
              <a:t>廢水比標準</a:t>
            </a:r>
            <a:r>
              <a:rPr lang="it-IT" altLang="zh-TW" dirty="0">
                <a:latin typeface="+mn-ea"/>
              </a:rPr>
              <a:t> </a:t>
            </a:r>
            <a:r>
              <a:rPr lang="zh-TW" altLang="en-US" dirty="0">
                <a:latin typeface="+mn-ea"/>
              </a:rPr>
              <a:t>  </a:t>
            </a:r>
            <a:r>
              <a:rPr lang="it-IT" altLang="zh-TW" dirty="0">
                <a:latin typeface="+mn-ea"/>
              </a:rPr>
              <a:t>800cc±15%(680cc~920cc)	</a:t>
            </a:r>
          </a:p>
          <a:p>
            <a:r>
              <a:rPr lang="en-US" altLang="zh-TW" dirty="0">
                <a:latin typeface="+mn-ea"/>
              </a:rPr>
              <a:t> 1600</a:t>
            </a:r>
            <a:r>
              <a:rPr lang="zh-TW" altLang="en-US" dirty="0">
                <a:latin typeface="+mn-ea"/>
              </a:rPr>
              <a:t>廢水比標準</a:t>
            </a:r>
            <a:r>
              <a:rPr lang="it-IT" altLang="zh-TW" dirty="0">
                <a:latin typeface="+mn-ea"/>
              </a:rPr>
              <a:t> 1600cc±15%(1360cc~1840cc)</a:t>
            </a:r>
            <a:r>
              <a:rPr lang="it-IT" altLang="zh-TW" dirty="0"/>
              <a:t>	</a:t>
            </a:r>
          </a:p>
          <a:p>
            <a:endParaRPr lang="en-US" altLang="zh-TW" dirty="0">
              <a:latin typeface="+mn-ea"/>
            </a:endParaRPr>
          </a:p>
        </p:txBody>
      </p:sp>
      <p:pic>
        <p:nvPicPr>
          <p:cNvPr id="7" name="圖片 6">
            <a:extLst>
              <a:ext uri="{FF2B5EF4-FFF2-40B4-BE49-F238E27FC236}">
                <a16:creationId xmlns:a16="http://schemas.microsoft.com/office/drawing/2014/main" id="{3B01A955-F08C-62DE-7623-53508B5AC33D}"/>
              </a:ext>
            </a:extLst>
          </p:cNvPr>
          <p:cNvPicPr>
            <a:picLocks noChangeAspect="1"/>
          </p:cNvPicPr>
          <p:nvPr/>
        </p:nvPicPr>
        <p:blipFill>
          <a:blip r:embed="rId2"/>
          <a:stretch>
            <a:fillRect/>
          </a:stretch>
        </p:blipFill>
        <p:spPr>
          <a:xfrm>
            <a:off x="6465453" y="0"/>
            <a:ext cx="5726545" cy="2856629"/>
          </a:xfrm>
          <a:prstGeom prst="rect">
            <a:avLst/>
          </a:prstGeom>
        </p:spPr>
      </p:pic>
      <p:pic>
        <p:nvPicPr>
          <p:cNvPr id="9" name="圖片 8">
            <a:extLst>
              <a:ext uri="{FF2B5EF4-FFF2-40B4-BE49-F238E27FC236}">
                <a16:creationId xmlns:a16="http://schemas.microsoft.com/office/drawing/2014/main" id="{C796E48C-9469-EC3C-F6D1-766EF7D9E72F}"/>
              </a:ext>
            </a:extLst>
          </p:cNvPr>
          <p:cNvPicPr>
            <a:picLocks noChangeAspect="1"/>
          </p:cNvPicPr>
          <p:nvPr/>
        </p:nvPicPr>
        <p:blipFill>
          <a:blip r:embed="rId3"/>
          <a:srcRect l="2943" t="10915" b="3497"/>
          <a:stretch>
            <a:fillRect/>
          </a:stretch>
        </p:blipFill>
        <p:spPr>
          <a:xfrm>
            <a:off x="6465454" y="2856629"/>
            <a:ext cx="5726545" cy="3137771"/>
          </a:xfrm>
          <a:prstGeom prst="rect">
            <a:avLst/>
          </a:prstGeom>
        </p:spPr>
      </p:pic>
      <p:pic>
        <p:nvPicPr>
          <p:cNvPr id="11" name="圖片 10">
            <a:extLst>
              <a:ext uri="{FF2B5EF4-FFF2-40B4-BE49-F238E27FC236}">
                <a16:creationId xmlns:a16="http://schemas.microsoft.com/office/drawing/2014/main" id="{D975F11A-7C08-7D91-8C50-F4B9FBD34572}"/>
              </a:ext>
            </a:extLst>
          </p:cNvPr>
          <p:cNvPicPr>
            <a:picLocks noChangeAspect="1"/>
          </p:cNvPicPr>
          <p:nvPr/>
        </p:nvPicPr>
        <p:blipFill>
          <a:blip r:embed="rId4"/>
          <a:srcRect t="11935" b="11412"/>
          <a:stretch>
            <a:fillRect/>
          </a:stretch>
        </p:blipFill>
        <p:spPr>
          <a:xfrm>
            <a:off x="7331146" y="5994400"/>
            <a:ext cx="4168126" cy="863600"/>
          </a:xfrm>
          <a:prstGeom prst="rect">
            <a:avLst/>
          </a:prstGeom>
        </p:spPr>
      </p:pic>
      <p:pic>
        <p:nvPicPr>
          <p:cNvPr id="14" name="圖片 13">
            <a:extLst>
              <a:ext uri="{FF2B5EF4-FFF2-40B4-BE49-F238E27FC236}">
                <a16:creationId xmlns:a16="http://schemas.microsoft.com/office/drawing/2014/main" id="{C49474DF-2916-6C5F-57A4-14EF104EF7FD}"/>
              </a:ext>
            </a:extLst>
          </p:cNvPr>
          <p:cNvPicPr>
            <a:picLocks noChangeAspect="1"/>
          </p:cNvPicPr>
          <p:nvPr/>
        </p:nvPicPr>
        <p:blipFill>
          <a:blip r:embed="rId5"/>
          <a:srcRect l="112" r="7189"/>
          <a:stretch>
            <a:fillRect/>
          </a:stretch>
        </p:blipFill>
        <p:spPr>
          <a:xfrm>
            <a:off x="4932219" y="4782392"/>
            <a:ext cx="1445490" cy="1992480"/>
          </a:xfrm>
          <a:prstGeom prst="rect">
            <a:avLst/>
          </a:prstGeom>
        </p:spPr>
      </p:pic>
    </p:spTree>
    <p:extLst>
      <p:ext uri="{BB962C8B-B14F-4D97-AF65-F5344CB8AC3E}">
        <p14:creationId xmlns:p14="http://schemas.microsoft.com/office/powerpoint/2010/main" val="4243826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4"/>
          <a:stretch>
            <a:fillRect/>
          </a:stretch>
        </p:blipFill>
        <p:spPr>
          <a:xfrm>
            <a:off x="0" y="0"/>
            <a:ext cx="2798956" cy="4664926"/>
          </a:xfrm>
          <a:prstGeom prst="rect">
            <a:avLst/>
          </a:prstGeom>
        </p:spPr>
      </p:pic>
      <p:pic>
        <p:nvPicPr>
          <p:cNvPr id="5" name="圖片 4"/>
          <p:cNvPicPr>
            <a:picLocks noChangeAspect="1"/>
          </p:cNvPicPr>
          <p:nvPr/>
        </p:nvPicPr>
        <p:blipFill rotWithShape="1">
          <a:blip r:embed="rId5">
            <a:extLst>
              <a:ext uri="{28A0092B-C50C-407E-A947-70E740481C1C}">
                <a14:useLocalDpi xmlns:a14="http://schemas.microsoft.com/office/drawing/2010/main" val="0"/>
              </a:ext>
            </a:extLst>
          </a:blip>
          <a:srcRect t="12006" r="10208" b="14499"/>
          <a:stretch/>
        </p:blipFill>
        <p:spPr>
          <a:xfrm rot="16200000">
            <a:off x="3257957" y="-211466"/>
            <a:ext cx="4617417" cy="5040349"/>
          </a:xfrm>
          <a:prstGeom prst="rect">
            <a:avLst/>
          </a:prstGeom>
        </p:spPr>
      </p:pic>
      <p:pic>
        <p:nvPicPr>
          <p:cNvPr id="7" name="704969613.59775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34375" y="0"/>
            <a:ext cx="3857625" cy="6858000"/>
          </a:xfrm>
          <a:prstGeom prst="rect">
            <a:avLst/>
          </a:prstGeom>
        </p:spPr>
      </p:pic>
      <p:sp>
        <p:nvSpPr>
          <p:cNvPr id="9" name="矩形 8"/>
          <p:cNvSpPr/>
          <p:nvPr/>
        </p:nvSpPr>
        <p:spPr>
          <a:xfrm>
            <a:off x="0" y="4690048"/>
            <a:ext cx="4882027" cy="1477328"/>
          </a:xfrm>
          <a:prstGeom prst="rect">
            <a:avLst/>
          </a:prstGeom>
        </p:spPr>
        <p:txBody>
          <a:bodyPr wrap="square">
            <a:spAutoFit/>
          </a:bodyPr>
          <a:lstStyle/>
          <a:p>
            <a:r>
              <a:rPr lang="zh-TW" altLang="en-US" dirty="0">
                <a:latin typeface="+mn-ea"/>
              </a:rPr>
              <a:t>📢 </a:t>
            </a:r>
            <a:r>
              <a:rPr lang="en-US" altLang="zh-TW" dirty="0">
                <a:latin typeface="+mn-ea"/>
              </a:rPr>
              <a:t>2025/11/24 </a:t>
            </a:r>
            <a:r>
              <a:rPr lang="zh-TW" altLang="en-US" dirty="0">
                <a:latin typeface="+mn-ea"/>
              </a:rPr>
              <a:t>布達事項</a:t>
            </a:r>
            <a:endParaRPr lang="en-US" altLang="zh-TW" dirty="0">
              <a:latin typeface="+mn-ea"/>
            </a:endParaRPr>
          </a:p>
          <a:p>
            <a:r>
              <a:rPr lang="en-US" altLang="zh-TW" b="0" i="0" dirty="0">
                <a:effectLst/>
                <a:latin typeface="Helvetica Neue"/>
              </a:rPr>
              <a:t>1.</a:t>
            </a:r>
            <a:r>
              <a:rPr lang="zh-TW" altLang="en-US" b="0" i="0" dirty="0">
                <a:effectLst/>
                <a:latin typeface="Helvetica Neue"/>
              </a:rPr>
              <a:t>將要測試的水裝入試管內</a:t>
            </a:r>
            <a:r>
              <a:rPr lang="en-US" altLang="zh-TW" b="0" i="0" dirty="0">
                <a:effectLst/>
                <a:latin typeface="Helvetica Neue"/>
              </a:rPr>
              <a:t>9</a:t>
            </a:r>
            <a:r>
              <a:rPr lang="zh-TW" altLang="en-US" b="0" i="0" dirty="0">
                <a:effectLst/>
                <a:latin typeface="Helvetica Neue"/>
              </a:rPr>
              <a:t>分滿</a:t>
            </a:r>
            <a:r>
              <a:rPr lang="en-US" altLang="zh-TW" b="0" i="0" dirty="0">
                <a:effectLst/>
                <a:latin typeface="Helvetica Neue"/>
              </a:rPr>
              <a:t>(</a:t>
            </a:r>
            <a:r>
              <a:rPr lang="zh-TW" altLang="en-US" b="0" i="0" dirty="0">
                <a:effectLst/>
                <a:latin typeface="Helvetica Neue"/>
              </a:rPr>
              <a:t>約</a:t>
            </a:r>
            <a:r>
              <a:rPr lang="en-US" altLang="zh-TW" b="0" i="0" dirty="0">
                <a:effectLst/>
                <a:latin typeface="Helvetica Neue"/>
              </a:rPr>
              <a:t>10ml)</a:t>
            </a:r>
            <a:br>
              <a:rPr lang="en-US" altLang="zh-TW" dirty="0">
                <a:latin typeface="Helvetica Neue"/>
              </a:rPr>
            </a:br>
            <a:r>
              <a:rPr lang="en-US" altLang="zh-TW" dirty="0">
                <a:latin typeface="Helvetica Neue"/>
              </a:rPr>
              <a:t>2.</a:t>
            </a:r>
            <a:r>
              <a:rPr lang="zh-TW" altLang="en-US" b="0" i="0" dirty="0">
                <a:effectLst/>
                <a:latin typeface="Helvetica Neue"/>
              </a:rPr>
              <a:t>將</a:t>
            </a:r>
            <a:r>
              <a:rPr lang="en-US" altLang="zh-TW" b="0" i="0" dirty="0">
                <a:effectLst/>
                <a:latin typeface="Helvetica Neue"/>
              </a:rPr>
              <a:t>PH</a:t>
            </a:r>
            <a:r>
              <a:rPr lang="zh-TW" altLang="en-US" b="0" i="0" dirty="0">
                <a:effectLst/>
                <a:latin typeface="Helvetica Neue"/>
              </a:rPr>
              <a:t>酸鹼測試液滴入</a:t>
            </a:r>
            <a:r>
              <a:rPr lang="en-US" altLang="zh-TW" b="0" i="0" dirty="0">
                <a:effectLst/>
                <a:latin typeface="Helvetica Neue"/>
              </a:rPr>
              <a:t>1</a:t>
            </a:r>
            <a:r>
              <a:rPr lang="zh-TW" altLang="en-US" b="0" i="0" dirty="0">
                <a:effectLst/>
                <a:latin typeface="Helvetica Neue"/>
              </a:rPr>
              <a:t>滴</a:t>
            </a:r>
            <a:br>
              <a:rPr lang="en-US" altLang="zh-TW" b="0" i="0" dirty="0">
                <a:effectLst/>
                <a:latin typeface="Helvetica Neue"/>
              </a:rPr>
            </a:br>
            <a:r>
              <a:rPr lang="en-US" altLang="zh-TW" b="0" i="0" dirty="0">
                <a:effectLst/>
                <a:latin typeface="Helvetica Neue"/>
              </a:rPr>
              <a:t>3.</a:t>
            </a:r>
            <a:r>
              <a:rPr lang="zh-TW" altLang="en-US" b="0" i="0" dirty="0">
                <a:effectLst/>
                <a:latin typeface="Helvetica Neue"/>
              </a:rPr>
              <a:t>裝上試管蓋子後搖晃五次，看顏色變化</a:t>
            </a:r>
            <a:br>
              <a:rPr lang="en-US" altLang="zh-TW" dirty="0">
                <a:latin typeface="Helvetica Neue"/>
              </a:rPr>
            </a:br>
            <a:r>
              <a:rPr lang="en-US" altLang="zh-TW" dirty="0">
                <a:latin typeface="Helvetica Neue"/>
              </a:rPr>
              <a:t>4.</a:t>
            </a:r>
            <a:r>
              <a:rPr lang="zh-TW" altLang="en-US" dirty="0">
                <a:latin typeface="Helvetica Neue"/>
              </a:rPr>
              <a:t>測試結果</a:t>
            </a:r>
            <a:r>
              <a:rPr lang="zh-TW" altLang="en-US" b="0" i="0" dirty="0">
                <a:effectLst/>
                <a:latin typeface="Helvetica Neue"/>
              </a:rPr>
              <a:t>請參件顏色對照表</a:t>
            </a:r>
          </a:p>
        </p:txBody>
      </p:sp>
      <p:pic>
        <p:nvPicPr>
          <p:cNvPr id="2" name="圖片 1">
            <a:extLst>
              <a:ext uri="{FF2B5EF4-FFF2-40B4-BE49-F238E27FC236}">
                <a16:creationId xmlns:a16="http://schemas.microsoft.com/office/drawing/2014/main" id="{5F2BE688-BF2B-C662-19A5-B6BF65513C42}"/>
              </a:ext>
            </a:extLst>
          </p:cNvPr>
          <p:cNvPicPr>
            <a:picLocks noChangeAspect="1"/>
          </p:cNvPicPr>
          <p:nvPr/>
        </p:nvPicPr>
        <p:blipFill>
          <a:blip r:embed="rId7"/>
          <a:stretch>
            <a:fillRect/>
          </a:stretch>
        </p:blipFill>
        <p:spPr>
          <a:xfrm rot="5400000">
            <a:off x="5526648" y="4050274"/>
            <a:ext cx="914143" cy="4701310"/>
          </a:xfrm>
          <a:prstGeom prst="rect">
            <a:avLst/>
          </a:prstGeom>
        </p:spPr>
      </p:pic>
    </p:spTree>
    <p:extLst>
      <p:ext uri="{BB962C8B-B14F-4D97-AF65-F5344CB8AC3E}">
        <p14:creationId xmlns:p14="http://schemas.microsoft.com/office/powerpoint/2010/main" val="8110830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4"/>
          <a:srcRect l="6709" t="16070" r="8879" b="13197"/>
          <a:stretch/>
        </p:blipFill>
        <p:spPr>
          <a:xfrm rot="16200000">
            <a:off x="3210675" y="-211875"/>
            <a:ext cx="4337823" cy="4850779"/>
          </a:xfrm>
          <a:prstGeom prst="rect">
            <a:avLst/>
          </a:prstGeom>
        </p:spPr>
      </p:pic>
      <p:pic>
        <p:nvPicPr>
          <p:cNvPr id="5" name="圖片 4"/>
          <p:cNvPicPr>
            <a:picLocks noChangeAspect="1"/>
          </p:cNvPicPr>
          <p:nvPr/>
        </p:nvPicPr>
        <p:blipFill>
          <a:blip r:embed="rId5"/>
          <a:stretch>
            <a:fillRect/>
          </a:stretch>
        </p:blipFill>
        <p:spPr>
          <a:xfrm>
            <a:off x="-1" y="0"/>
            <a:ext cx="2821259" cy="4327692"/>
          </a:xfrm>
          <a:prstGeom prst="rect">
            <a:avLst/>
          </a:prstGeom>
        </p:spPr>
      </p:pic>
      <p:sp>
        <p:nvSpPr>
          <p:cNvPr id="7" name="矩形 6"/>
          <p:cNvSpPr/>
          <p:nvPr/>
        </p:nvSpPr>
        <p:spPr>
          <a:xfrm>
            <a:off x="0" y="4424771"/>
            <a:ext cx="4882027" cy="1477328"/>
          </a:xfrm>
          <a:prstGeom prst="rect">
            <a:avLst/>
          </a:prstGeom>
        </p:spPr>
        <p:txBody>
          <a:bodyPr wrap="square">
            <a:spAutoFit/>
          </a:bodyPr>
          <a:lstStyle/>
          <a:p>
            <a:r>
              <a:rPr lang="zh-TW" altLang="en-US" dirty="0">
                <a:latin typeface="+mn-ea"/>
              </a:rPr>
              <a:t>📢 </a:t>
            </a:r>
            <a:r>
              <a:rPr lang="en-US" altLang="zh-TW" dirty="0">
                <a:latin typeface="+mn-ea"/>
              </a:rPr>
              <a:t>2025/11/24 </a:t>
            </a:r>
            <a:r>
              <a:rPr lang="zh-TW" altLang="en-US" dirty="0">
                <a:latin typeface="+mn-ea"/>
              </a:rPr>
              <a:t>布達事項</a:t>
            </a:r>
            <a:endParaRPr lang="en-US" altLang="zh-TW" dirty="0">
              <a:latin typeface="+mn-ea"/>
            </a:endParaRPr>
          </a:p>
          <a:p>
            <a:r>
              <a:rPr lang="en-US" altLang="zh-TW" b="0" i="0" dirty="0">
                <a:effectLst/>
                <a:latin typeface="Helvetica Neue"/>
              </a:rPr>
              <a:t>1.</a:t>
            </a:r>
            <a:r>
              <a:rPr lang="zh-TW" altLang="en-US" b="0" i="0" dirty="0">
                <a:effectLst/>
                <a:latin typeface="Helvetica Neue"/>
              </a:rPr>
              <a:t>將要測試的水裝入試管內</a:t>
            </a:r>
            <a:r>
              <a:rPr lang="en-US" altLang="zh-TW" b="0" i="0" dirty="0">
                <a:effectLst/>
                <a:latin typeface="Helvetica Neue"/>
              </a:rPr>
              <a:t>9</a:t>
            </a:r>
            <a:r>
              <a:rPr lang="zh-TW" altLang="en-US" b="0" i="0" dirty="0">
                <a:effectLst/>
                <a:latin typeface="Helvetica Neue"/>
              </a:rPr>
              <a:t>分滿</a:t>
            </a:r>
            <a:r>
              <a:rPr lang="en-US" altLang="zh-TW" b="0" i="0" dirty="0">
                <a:effectLst/>
                <a:latin typeface="Helvetica Neue"/>
              </a:rPr>
              <a:t>(</a:t>
            </a:r>
            <a:r>
              <a:rPr lang="zh-TW" altLang="en-US" b="0" i="0" dirty="0">
                <a:effectLst/>
                <a:latin typeface="Helvetica Neue"/>
              </a:rPr>
              <a:t>約</a:t>
            </a:r>
            <a:r>
              <a:rPr lang="en-US" altLang="zh-TW" b="0" i="0" dirty="0">
                <a:effectLst/>
                <a:latin typeface="Helvetica Neue"/>
              </a:rPr>
              <a:t>10ml)</a:t>
            </a:r>
            <a:br>
              <a:rPr lang="en-US" altLang="zh-TW" dirty="0">
                <a:latin typeface="Helvetica Neue"/>
              </a:rPr>
            </a:br>
            <a:r>
              <a:rPr lang="en-US" altLang="zh-TW" dirty="0">
                <a:latin typeface="Helvetica Neue"/>
              </a:rPr>
              <a:t>2.</a:t>
            </a:r>
            <a:r>
              <a:rPr lang="zh-TW" altLang="en-US" b="0" i="0" dirty="0">
                <a:effectLst/>
                <a:latin typeface="Helvetica Neue"/>
              </a:rPr>
              <a:t>將</a:t>
            </a:r>
            <a:r>
              <a:rPr lang="en-US" altLang="zh-TW" b="0" i="0" dirty="0">
                <a:effectLst/>
                <a:latin typeface="Helvetica Neue"/>
              </a:rPr>
              <a:t>OTO</a:t>
            </a:r>
            <a:r>
              <a:rPr lang="zh-TW" altLang="en-US" b="0" i="0" dirty="0">
                <a:effectLst/>
                <a:latin typeface="Helvetica Neue"/>
              </a:rPr>
              <a:t>餘氯測定液滴入</a:t>
            </a:r>
            <a:r>
              <a:rPr lang="en-US" altLang="zh-TW" b="0" i="0" dirty="0">
                <a:effectLst/>
                <a:latin typeface="Helvetica Neue"/>
              </a:rPr>
              <a:t>1</a:t>
            </a:r>
            <a:r>
              <a:rPr lang="zh-TW" altLang="en-US" b="0" i="0" dirty="0">
                <a:effectLst/>
                <a:latin typeface="Helvetica Neue"/>
              </a:rPr>
              <a:t>滴</a:t>
            </a:r>
            <a:br>
              <a:rPr lang="en-US" altLang="zh-TW" b="0" i="0" dirty="0">
                <a:effectLst/>
                <a:latin typeface="Helvetica Neue"/>
              </a:rPr>
            </a:br>
            <a:r>
              <a:rPr lang="en-US" altLang="zh-TW" b="0" i="0" dirty="0">
                <a:effectLst/>
                <a:latin typeface="Helvetica Neue"/>
              </a:rPr>
              <a:t>3.</a:t>
            </a:r>
            <a:r>
              <a:rPr lang="zh-TW" altLang="en-US" b="0" i="0" dirty="0">
                <a:effectLst/>
                <a:latin typeface="Helvetica Neue"/>
              </a:rPr>
              <a:t>裝上試管蓋子後搖晃五次，看顏色變化</a:t>
            </a:r>
            <a:br>
              <a:rPr lang="en-US" altLang="zh-TW" dirty="0">
                <a:latin typeface="Helvetica Neue"/>
              </a:rPr>
            </a:br>
            <a:r>
              <a:rPr lang="en-US" altLang="zh-TW" dirty="0">
                <a:latin typeface="Helvetica Neue"/>
              </a:rPr>
              <a:t>4.</a:t>
            </a:r>
            <a:r>
              <a:rPr lang="zh-TW" altLang="en-US" dirty="0">
                <a:latin typeface="Helvetica Neue"/>
              </a:rPr>
              <a:t>測試結果</a:t>
            </a:r>
            <a:r>
              <a:rPr lang="zh-TW" altLang="en-US" b="0" i="0" dirty="0">
                <a:effectLst/>
                <a:latin typeface="Helvetica Neue"/>
              </a:rPr>
              <a:t>請參件顏色對照表</a:t>
            </a:r>
          </a:p>
        </p:txBody>
      </p:sp>
      <p:pic>
        <p:nvPicPr>
          <p:cNvPr id="2" name="704969613.7650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37914" y="0"/>
            <a:ext cx="3857625" cy="6858000"/>
          </a:xfrm>
          <a:prstGeom prst="rect">
            <a:avLst/>
          </a:prstGeom>
        </p:spPr>
      </p:pic>
      <p:pic>
        <p:nvPicPr>
          <p:cNvPr id="3" name="圖片 2">
            <a:extLst>
              <a:ext uri="{FF2B5EF4-FFF2-40B4-BE49-F238E27FC236}">
                <a16:creationId xmlns:a16="http://schemas.microsoft.com/office/drawing/2014/main" id="{3BC61B3C-ED77-1D67-394E-E49B9E241773}"/>
              </a:ext>
            </a:extLst>
          </p:cNvPr>
          <p:cNvPicPr>
            <a:picLocks noChangeAspect="1"/>
          </p:cNvPicPr>
          <p:nvPr/>
        </p:nvPicPr>
        <p:blipFill>
          <a:blip r:embed="rId7"/>
          <a:stretch>
            <a:fillRect/>
          </a:stretch>
        </p:blipFill>
        <p:spPr>
          <a:xfrm rot="5400000">
            <a:off x="5130187" y="4050274"/>
            <a:ext cx="914143" cy="4701310"/>
          </a:xfrm>
          <a:prstGeom prst="rect">
            <a:avLst/>
          </a:prstGeom>
        </p:spPr>
      </p:pic>
    </p:spTree>
    <p:extLst>
      <p:ext uri="{BB962C8B-B14F-4D97-AF65-F5344CB8AC3E}">
        <p14:creationId xmlns:p14="http://schemas.microsoft.com/office/powerpoint/2010/main" val="38769336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695FD1D-85EF-AE31-C5E8-02FF11C582E1}"/>
              </a:ext>
            </a:extLst>
          </p:cNvPr>
          <p:cNvPicPr>
            <a:picLocks noChangeAspect="1"/>
          </p:cNvPicPr>
          <p:nvPr/>
        </p:nvPicPr>
        <p:blipFill>
          <a:blip r:embed="rId2"/>
          <a:stretch>
            <a:fillRect/>
          </a:stretch>
        </p:blipFill>
        <p:spPr>
          <a:xfrm>
            <a:off x="6224649" y="0"/>
            <a:ext cx="5967351" cy="6858000"/>
          </a:xfrm>
          <a:prstGeom prst="rect">
            <a:avLst/>
          </a:prstGeom>
        </p:spPr>
      </p:pic>
      <p:sp>
        <p:nvSpPr>
          <p:cNvPr id="6" name="矩形 5">
            <a:extLst>
              <a:ext uri="{FF2B5EF4-FFF2-40B4-BE49-F238E27FC236}">
                <a16:creationId xmlns:a16="http://schemas.microsoft.com/office/drawing/2014/main" id="{FC00CEFD-EFCA-D649-2717-1813E9EC7474}"/>
              </a:ext>
            </a:extLst>
          </p:cNvPr>
          <p:cNvSpPr/>
          <p:nvPr/>
        </p:nvSpPr>
        <p:spPr>
          <a:xfrm>
            <a:off x="0" y="0"/>
            <a:ext cx="6224649" cy="1754326"/>
          </a:xfrm>
          <a:prstGeom prst="rect">
            <a:avLst/>
          </a:prstGeom>
        </p:spPr>
        <p:txBody>
          <a:bodyPr wrap="square">
            <a:spAutoFit/>
          </a:bodyPr>
          <a:lstStyle/>
          <a:p>
            <a:r>
              <a:rPr lang="zh-TW" altLang="en-US" dirty="0">
                <a:latin typeface="+mn-ea"/>
              </a:rPr>
              <a:t>📢 </a:t>
            </a:r>
            <a:r>
              <a:rPr lang="en-US" altLang="zh-TW" dirty="0">
                <a:latin typeface="+mn-ea"/>
              </a:rPr>
              <a:t>2025/11/25 </a:t>
            </a:r>
            <a:r>
              <a:rPr lang="zh-TW" altLang="en-US" dirty="0">
                <a:latin typeface="+mn-ea"/>
              </a:rPr>
              <a:t>布達事項</a:t>
            </a:r>
            <a:endParaRPr lang="en-US" altLang="zh-TW" dirty="0">
              <a:latin typeface="+mn-ea"/>
            </a:endParaRPr>
          </a:p>
          <a:p>
            <a:r>
              <a:rPr lang="en-US" altLang="zh-TW" dirty="0"/>
              <a:t>CR-9833AM </a:t>
            </a:r>
            <a:r>
              <a:rPr lang="zh-TW" altLang="en-US" dirty="0"/>
              <a:t>智慧型冰溫熱飲水機</a:t>
            </a:r>
          </a:p>
          <a:p>
            <a:r>
              <a:rPr lang="zh-TW" altLang="en-US" b="0" i="0" dirty="0">
                <a:effectLst/>
                <a:latin typeface="Helvetica Neue"/>
              </a:rPr>
              <a:t>後面增加一個冰缸排水口，此孔請於安裝時，</a:t>
            </a:r>
            <a:r>
              <a:rPr lang="zh-TW" altLang="en-US" i="0" dirty="0">
                <a:solidFill>
                  <a:srgbClr val="FF0000"/>
                </a:solidFill>
                <a:effectLst/>
                <a:highlight>
                  <a:srgbClr val="FFFF00"/>
                </a:highlight>
                <a:latin typeface="Helvetica Neue"/>
              </a:rPr>
              <a:t>不要</a:t>
            </a:r>
            <a:r>
              <a:rPr lang="zh-TW" altLang="en-US" b="0" i="0" dirty="0">
                <a:solidFill>
                  <a:srgbClr val="FF0000"/>
                </a:solidFill>
                <a:effectLst/>
                <a:highlight>
                  <a:srgbClr val="FFFF00"/>
                </a:highlight>
                <a:latin typeface="Helvetica Neue"/>
              </a:rPr>
              <a:t>將孔塞拆掉並進行安排排水管</a:t>
            </a:r>
            <a:endParaRPr lang="en-US" altLang="zh-TW" b="0" i="0" dirty="0">
              <a:solidFill>
                <a:srgbClr val="FF0000"/>
              </a:solidFill>
              <a:effectLst/>
              <a:highlight>
                <a:srgbClr val="FFFF00"/>
              </a:highlight>
              <a:latin typeface="Helvetica Neue"/>
            </a:endParaRPr>
          </a:p>
          <a:p>
            <a:r>
              <a:rPr lang="zh-TW" altLang="en-US" dirty="0">
                <a:latin typeface="Helvetica Neue"/>
              </a:rPr>
              <a:t>此排水口是在清冰缸或搬運時將冰缸內的水排掉使用，請店長布達跟技師安裝時多加注意</a:t>
            </a:r>
            <a:endParaRPr lang="zh-TW" altLang="en-US" b="0" i="0" dirty="0">
              <a:effectLst/>
              <a:latin typeface="Helvetica Neue"/>
            </a:endParaRPr>
          </a:p>
        </p:txBody>
      </p:sp>
      <p:sp>
        <p:nvSpPr>
          <p:cNvPr id="7" name="矩形 6">
            <a:extLst>
              <a:ext uri="{FF2B5EF4-FFF2-40B4-BE49-F238E27FC236}">
                <a16:creationId xmlns:a16="http://schemas.microsoft.com/office/drawing/2014/main" id="{522E0BC5-0E8B-D3A9-38ED-CFB6CDA78A67}"/>
              </a:ext>
            </a:extLst>
          </p:cNvPr>
          <p:cNvSpPr/>
          <p:nvPr/>
        </p:nvSpPr>
        <p:spPr>
          <a:xfrm>
            <a:off x="7296727" y="2336800"/>
            <a:ext cx="1745673" cy="242916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E0280BC4-36EF-EA6A-C651-DF255E7F024E}"/>
              </a:ext>
            </a:extLst>
          </p:cNvPr>
          <p:cNvPicPr>
            <a:picLocks noChangeAspect="1"/>
          </p:cNvPicPr>
          <p:nvPr/>
        </p:nvPicPr>
        <p:blipFill>
          <a:blip r:embed="rId3"/>
          <a:stretch>
            <a:fillRect/>
          </a:stretch>
        </p:blipFill>
        <p:spPr>
          <a:xfrm>
            <a:off x="1009019" y="1909569"/>
            <a:ext cx="4206610" cy="4793188"/>
          </a:xfrm>
          <a:prstGeom prst="rect">
            <a:avLst/>
          </a:prstGeom>
        </p:spPr>
      </p:pic>
    </p:spTree>
    <p:extLst>
      <p:ext uri="{BB962C8B-B14F-4D97-AF65-F5344CB8AC3E}">
        <p14:creationId xmlns:p14="http://schemas.microsoft.com/office/powerpoint/2010/main" val="2886260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FC39565-F4F2-ED3B-74EE-D24410E0CBFA}"/>
              </a:ext>
            </a:extLst>
          </p:cNvPr>
          <p:cNvSpPr/>
          <p:nvPr/>
        </p:nvSpPr>
        <p:spPr>
          <a:xfrm>
            <a:off x="0" y="0"/>
            <a:ext cx="12192000" cy="2308324"/>
          </a:xfrm>
          <a:prstGeom prst="rect">
            <a:avLst/>
          </a:prstGeom>
        </p:spPr>
        <p:txBody>
          <a:bodyPr wrap="square">
            <a:spAutoFit/>
          </a:bodyPr>
          <a:lstStyle/>
          <a:p>
            <a:r>
              <a:rPr lang="zh-TW" altLang="en-US" dirty="0">
                <a:latin typeface="+mn-ea"/>
              </a:rPr>
              <a:t>📢 </a:t>
            </a:r>
            <a:r>
              <a:rPr lang="en-US" altLang="zh-TW" dirty="0">
                <a:latin typeface="+mn-ea"/>
              </a:rPr>
              <a:t>2025/12/31 </a:t>
            </a:r>
            <a:r>
              <a:rPr lang="zh-TW" altLang="en-US" dirty="0">
                <a:latin typeface="+mn-ea"/>
              </a:rPr>
              <a:t>布達事項</a:t>
            </a:r>
            <a:endParaRPr lang="en-US" altLang="zh-TW" dirty="0">
              <a:latin typeface="+mn-ea"/>
            </a:endParaRPr>
          </a:p>
          <a:p>
            <a:r>
              <a:rPr lang="en-US" altLang="zh-TW" dirty="0"/>
              <a:t>TK-5000/TK-6000 </a:t>
            </a:r>
            <a:r>
              <a:rPr lang="zh-TW" altLang="en-US" dirty="0"/>
              <a:t>串接 </a:t>
            </a:r>
            <a:r>
              <a:rPr lang="en-US" altLang="zh-TW" dirty="0"/>
              <a:t>RF/RFX </a:t>
            </a:r>
            <a:r>
              <a:rPr lang="zh-TW" altLang="en-US" dirty="0"/>
              <a:t>系列熱缸</a:t>
            </a:r>
            <a:r>
              <a:rPr lang="en-US" altLang="zh-TW" dirty="0"/>
              <a:t>/</a:t>
            </a:r>
            <a:r>
              <a:rPr lang="zh-TW" altLang="en-US" dirty="0"/>
              <a:t>冰缸出水延遲的原因是：</a:t>
            </a:r>
            <a:r>
              <a:rPr lang="en-US" altLang="zh-TW" dirty="0">
                <a:solidFill>
                  <a:srgbClr val="FF0000"/>
                </a:solidFill>
                <a:highlight>
                  <a:srgbClr val="FFFF00"/>
                </a:highlight>
              </a:rPr>
              <a:t>TK-5000/6000</a:t>
            </a:r>
            <a:r>
              <a:rPr lang="zh-TW" altLang="en-US" dirty="0">
                <a:solidFill>
                  <a:srgbClr val="FF0000"/>
                </a:solidFill>
                <a:highlight>
                  <a:srgbClr val="FFFF00"/>
                </a:highlight>
              </a:rPr>
              <a:t>熱水逆止閥：</a:t>
            </a:r>
            <a:r>
              <a:rPr lang="en-US" altLang="zh-TW" dirty="0">
                <a:solidFill>
                  <a:srgbClr val="FF0000"/>
                </a:solidFill>
                <a:highlight>
                  <a:srgbClr val="FFFF00"/>
                </a:highlight>
              </a:rPr>
              <a:t>OPAHAS0295-0</a:t>
            </a:r>
          </a:p>
          <a:p>
            <a:endParaRPr lang="en-US" altLang="zh-TW" dirty="0"/>
          </a:p>
          <a:p>
            <a:r>
              <a:rPr lang="en-US" altLang="zh-TW" dirty="0"/>
              <a:t>TK-5000/TK-6000</a:t>
            </a:r>
            <a:r>
              <a:rPr lang="zh-TW" altLang="en-US" dirty="0"/>
              <a:t>熱缸逆止閥老舊 → </a:t>
            </a:r>
            <a:r>
              <a:rPr lang="en-US" altLang="zh-TW" dirty="0"/>
              <a:t>RO </a:t>
            </a:r>
            <a:r>
              <a:rPr lang="zh-TW" altLang="en-US" dirty="0"/>
              <a:t>機初期推力不足 → 無法順利推開逆止閥 → 導致熱缸延遲出水。</a:t>
            </a:r>
            <a:endParaRPr lang="en-US" altLang="zh-TW" dirty="0"/>
          </a:p>
          <a:p>
            <a:r>
              <a:rPr lang="en-US" altLang="zh-TW" dirty="0"/>
              <a:t>TK-6000</a:t>
            </a:r>
            <a:r>
              <a:rPr lang="zh-TW" altLang="en-US" dirty="0"/>
              <a:t>冰缸逆止閥老舊 → </a:t>
            </a:r>
            <a:r>
              <a:rPr lang="en-US" altLang="zh-TW" dirty="0"/>
              <a:t>RO </a:t>
            </a:r>
            <a:r>
              <a:rPr lang="zh-TW" altLang="en-US" dirty="0"/>
              <a:t>機初期推力不足 → 無法順利推開逆止閥 → 導致冰缸延遲出水。</a:t>
            </a:r>
            <a:endParaRPr lang="en-US" altLang="zh-TW" dirty="0"/>
          </a:p>
          <a:p>
            <a:endParaRPr lang="en-US" altLang="zh-TW" dirty="0"/>
          </a:p>
          <a:p>
            <a:r>
              <a:rPr lang="zh-TW" altLang="en-US" dirty="0"/>
              <a:t>處理方式：直接更換 </a:t>
            </a:r>
            <a:r>
              <a:rPr lang="en-US" altLang="zh-TW" dirty="0"/>
              <a:t>TK-5000/TK-6000 </a:t>
            </a:r>
            <a:r>
              <a:rPr lang="zh-TW" altLang="en-US" dirty="0"/>
              <a:t>內部熱缸逆止閥與更換</a:t>
            </a:r>
            <a:r>
              <a:rPr lang="en-US" altLang="zh-TW" dirty="0"/>
              <a:t>TK-6000 </a:t>
            </a:r>
            <a:r>
              <a:rPr lang="zh-TW" altLang="en-US" dirty="0"/>
              <a:t>內部冰缸逆止閥，即可解決問題。</a:t>
            </a:r>
            <a:br>
              <a:rPr lang="en-US" altLang="zh-TW" dirty="0"/>
            </a:br>
            <a:endParaRPr lang="zh-TW" altLang="en-US" b="0" i="0" dirty="0">
              <a:effectLst/>
              <a:latin typeface="Helvetica Neue"/>
            </a:endParaRPr>
          </a:p>
        </p:txBody>
      </p:sp>
      <p:pic>
        <p:nvPicPr>
          <p:cNvPr id="8" name="圖片 7" descr="一張含有 文字, 圖表, 方案, 工程製圖 的圖片&#10;&#10;AI 產生的內容可能不正確。">
            <a:extLst>
              <a:ext uri="{FF2B5EF4-FFF2-40B4-BE49-F238E27FC236}">
                <a16:creationId xmlns:a16="http://schemas.microsoft.com/office/drawing/2014/main" id="{9A308226-D428-EC32-D2CA-63965194B0FC}"/>
              </a:ext>
            </a:extLst>
          </p:cNvPr>
          <p:cNvPicPr>
            <a:picLocks noChangeAspect="1"/>
          </p:cNvPicPr>
          <p:nvPr/>
        </p:nvPicPr>
        <p:blipFill>
          <a:blip r:embed="rId2"/>
          <a:stretch>
            <a:fillRect/>
          </a:stretch>
        </p:blipFill>
        <p:spPr>
          <a:xfrm>
            <a:off x="5156953" y="2315181"/>
            <a:ext cx="6837251" cy="4527559"/>
          </a:xfrm>
          <a:prstGeom prst="rect">
            <a:avLst/>
          </a:prstGeom>
        </p:spPr>
      </p:pic>
      <p:pic>
        <p:nvPicPr>
          <p:cNvPr id="10" name="圖片 9" descr="一張含有 圖表, 文字, 工程製圖, 方案 的圖片&#10;&#10;AI 產生的內容可能不正確。">
            <a:extLst>
              <a:ext uri="{FF2B5EF4-FFF2-40B4-BE49-F238E27FC236}">
                <a16:creationId xmlns:a16="http://schemas.microsoft.com/office/drawing/2014/main" id="{6DC9A833-8D44-BFAC-4B5E-9B57E4F8C284}"/>
              </a:ext>
            </a:extLst>
          </p:cNvPr>
          <p:cNvPicPr>
            <a:picLocks noChangeAspect="1"/>
          </p:cNvPicPr>
          <p:nvPr/>
        </p:nvPicPr>
        <p:blipFill>
          <a:blip r:embed="rId3"/>
          <a:srcRect t="2450"/>
          <a:stretch>
            <a:fillRect/>
          </a:stretch>
        </p:blipFill>
        <p:spPr>
          <a:xfrm>
            <a:off x="84533" y="2315182"/>
            <a:ext cx="5196169" cy="4455269"/>
          </a:xfrm>
          <a:prstGeom prst="rect">
            <a:avLst/>
          </a:prstGeom>
        </p:spPr>
      </p:pic>
      <p:sp>
        <p:nvSpPr>
          <p:cNvPr id="11" name="文字方塊 10">
            <a:extLst>
              <a:ext uri="{FF2B5EF4-FFF2-40B4-BE49-F238E27FC236}">
                <a16:creationId xmlns:a16="http://schemas.microsoft.com/office/drawing/2014/main" id="{1C5FF565-FE9F-BE05-76F0-522352A2A6DA}"/>
              </a:ext>
            </a:extLst>
          </p:cNvPr>
          <p:cNvSpPr txBox="1"/>
          <p:nvPr/>
        </p:nvSpPr>
        <p:spPr>
          <a:xfrm>
            <a:off x="6096000" y="2384524"/>
            <a:ext cx="2319048" cy="461665"/>
          </a:xfrm>
          <a:prstGeom prst="rect">
            <a:avLst/>
          </a:prstGeom>
          <a:noFill/>
        </p:spPr>
        <p:txBody>
          <a:bodyPr wrap="square" rtlCol="0">
            <a:spAutoFit/>
          </a:bodyPr>
          <a:lstStyle/>
          <a:p>
            <a:r>
              <a:rPr lang="en-US" altLang="zh-TW" sz="2400" dirty="0"/>
              <a:t>TK-6000</a:t>
            </a:r>
            <a:r>
              <a:rPr lang="zh-TW" altLang="en-US" sz="2400" dirty="0"/>
              <a:t>水路圖</a:t>
            </a:r>
          </a:p>
        </p:txBody>
      </p:sp>
      <p:sp>
        <p:nvSpPr>
          <p:cNvPr id="12" name="文字方塊 11">
            <a:extLst>
              <a:ext uri="{FF2B5EF4-FFF2-40B4-BE49-F238E27FC236}">
                <a16:creationId xmlns:a16="http://schemas.microsoft.com/office/drawing/2014/main" id="{066B461E-4C1E-9BE2-02FC-62D2AF7CE098}"/>
              </a:ext>
            </a:extLst>
          </p:cNvPr>
          <p:cNvSpPr txBox="1"/>
          <p:nvPr/>
        </p:nvSpPr>
        <p:spPr>
          <a:xfrm>
            <a:off x="852777" y="2929235"/>
            <a:ext cx="2319048" cy="830997"/>
          </a:xfrm>
          <a:prstGeom prst="rect">
            <a:avLst/>
          </a:prstGeom>
          <a:noFill/>
        </p:spPr>
        <p:txBody>
          <a:bodyPr wrap="square" rtlCol="0">
            <a:spAutoFit/>
          </a:bodyPr>
          <a:lstStyle/>
          <a:p>
            <a:r>
              <a:rPr lang="en-US" altLang="zh-TW" sz="2400" dirty="0"/>
              <a:t>TK-5000</a:t>
            </a:r>
          </a:p>
          <a:p>
            <a:r>
              <a:rPr lang="zh-TW" altLang="en-US" sz="2400" dirty="0"/>
              <a:t>水路圖</a:t>
            </a:r>
          </a:p>
        </p:txBody>
      </p:sp>
      <p:sp>
        <p:nvSpPr>
          <p:cNvPr id="13" name="矩形 12">
            <a:extLst>
              <a:ext uri="{FF2B5EF4-FFF2-40B4-BE49-F238E27FC236}">
                <a16:creationId xmlns:a16="http://schemas.microsoft.com/office/drawing/2014/main" id="{4CE6EC12-A11F-7EA8-1C09-AA5E55FE7576}"/>
              </a:ext>
            </a:extLst>
          </p:cNvPr>
          <p:cNvSpPr/>
          <p:nvPr/>
        </p:nvSpPr>
        <p:spPr>
          <a:xfrm>
            <a:off x="8575578" y="6105525"/>
            <a:ext cx="1158972" cy="52387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77C892E4-E145-840C-9501-62B7EF27B00F}"/>
              </a:ext>
            </a:extLst>
          </p:cNvPr>
          <p:cNvSpPr/>
          <p:nvPr/>
        </p:nvSpPr>
        <p:spPr>
          <a:xfrm>
            <a:off x="1852552" y="6086474"/>
            <a:ext cx="1158972" cy="52387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E96C085-CD65-31B2-8A05-F60EB2DA96F3}"/>
              </a:ext>
            </a:extLst>
          </p:cNvPr>
          <p:cNvSpPr/>
          <p:nvPr/>
        </p:nvSpPr>
        <p:spPr>
          <a:xfrm rot="16200000">
            <a:off x="7838090" y="4074421"/>
            <a:ext cx="1158972" cy="103375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46081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圖表, 方案, 工程製圖 的圖片&#10;&#10;AI 產生的內容可能不正確。">
            <a:extLst>
              <a:ext uri="{FF2B5EF4-FFF2-40B4-BE49-F238E27FC236}">
                <a16:creationId xmlns:a16="http://schemas.microsoft.com/office/drawing/2014/main" id="{044424A2-4347-53C3-07DC-7ED0E9957057}"/>
              </a:ext>
            </a:extLst>
          </p:cNvPr>
          <p:cNvPicPr>
            <a:picLocks noChangeAspect="1"/>
          </p:cNvPicPr>
          <p:nvPr/>
        </p:nvPicPr>
        <p:blipFill>
          <a:blip r:embed="rId3"/>
          <a:stretch>
            <a:fillRect/>
          </a:stretch>
        </p:blipFill>
        <p:spPr>
          <a:xfrm>
            <a:off x="5156954" y="2185885"/>
            <a:ext cx="6837251" cy="4527559"/>
          </a:xfrm>
          <a:prstGeom prst="rect">
            <a:avLst/>
          </a:prstGeom>
        </p:spPr>
      </p:pic>
      <p:sp>
        <p:nvSpPr>
          <p:cNvPr id="4" name="矩形 3">
            <a:extLst>
              <a:ext uri="{FF2B5EF4-FFF2-40B4-BE49-F238E27FC236}">
                <a16:creationId xmlns:a16="http://schemas.microsoft.com/office/drawing/2014/main" id="{5FD25938-96B9-4AEC-61D4-2CD1922B9732}"/>
              </a:ext>
            </a:extLst>
          </p:cNvPr>
          <p:cNvSpPr/>
          <p:nvPr/>
        </p:nvSpPr>
        <p:spPr>
          <a:xfrm>
            <a:off x="0" y="0"/>
            <a:ext cx="12192000" cy="1754326"/>
          </a:xfrm>
          <a:prstGeom prst="rect">
            <a:avLst/>
          </a:prstGeom>
        </p:spPr>
        <p:txBody>
          <a:bodyPr wrap="square">
            <a:spAutoFit/>
          </a:bodyPr>
          <a:lstStyle/>
          <a:p>
            <a:r>
              <a:rPr lang="zh-TW" altLang="en-US" dirty="0">
                <a:latin typeface="+mn-ea"/>
              </a:rPr>
              <a:t>📢 </a:t>
            </a:r>
            <a:r>
              <a:rPr lang="en-US" altLang="zh-TW" dirty="0">
                <a:latin typeface="+mn-ea"/>
              </a:rPr>
              <a:t>2025/12/31</a:t>
            </a:r>
            <a:r>
              <a:rPr lang="zh-TW" altLang="en-US" dirty="0">
                <a:latin typeface="+mn-ea"/>
              </a:rPr>
              <a:t>布達事項</a:t>
            </a:r>
            <a:endParaRPr lang="en-US" altLang="zh-TW" dirty="0">
              <a:latin typeface="+mn-ea"/>
            </a:endParaRPr>
          </a:p>
          <a:p>
            <a:r>
              <a:rPr lang="zh-TW" altLang="en-US" dirty="0"/>
              <a:t>再次重申</a:t>
            </a:r>
            <a:endParaRPr lang="en-US" altLang="zh-TW" dirty="0"/>
          </a:p>
          <a:p>
            <a:r>
              <a:rPr lang="en-US" altLang="zh-TW" dirty="0"/>
              <a:t>1.</a:t>
            </a:r>
            <a:r>
              <a:rPr lang="zh-TW" altLang="en-US" dirty="0"/>
              <a:t>新裝 </a:t>
            </a:r>
            <a:r>
              <a:rPr lang="en-US" altLang="zh-TW" dirty="0"/>
              <a:t>TK-5000/TK-6000 </a:t>
            </a:r>
            <a:r>
              <a:rPr lang="zh-TW" altLang="en-US" dirty="0"/>
              <a:t>機種，若客戶投訴加熱過程中龍頭滴水問題</a:t>
            </a:r>
            <a:endParaRPr lang="en-US" altLang="zh-TW" dirty="0"/>
          </a:p>
          <a:p>
            <a:r>
              <a:rPr lang="zh-TW" altLang="en-US" dirty="0"/>
              <a:t>  </a:t>
            </a:r>
            <a:r>
              <a:rPr lang="en-US" altLang="zh-TW" dirty="0"/>
              <a:t>1.1</a:t>
            </a:r>
            <a:r>
              <a:rPr lang="zh-TW" altLang="en-US" dirty="0"/>
              <a:t>已嘗試改熱缸蒸氣管方式仍無效</a:t>
            </a:r>
            <a:endParaRPr lang="en-US" altLang="zh-TW" dirty="0"/>
          </a:p>
          <a:p>
            <a:r>
              <a:rPr lang="zh-TW" altLang="en-US" dirty="0"/>
              <a:t>  </a:t>
            </a:r>
            <a:r>
              <a:rPr lang="en-US" altLang="zh-TW" dirty="0"/>
              <a:t>1.2</a:t>
            </a:r>
            <a:r>
              <a:rPr lang="zh-TW" altLang="en-US" dirty="0"/>
              <a:t>客戶堅持要求換機改善解決問題，店長需於千山產品討論區提出申請 </a:t>
            </a:r>
            <a:r>
              <a:rPr lang="en-US" altLang="zh-TW" dirty="0"/>
              <a:t>TK-5000/TK-6000 </a:t>
            </a:r>
            <a:r>
              <a:rPr lang="zh-TW" altLang="en-US" dirty="0"/>
              <a:t>特規機，以解決加熱過程中龍頭滴水問題</a:t>
            </a:r>
            <a:endParaRPr lang="en-US" altLang="zh-TW" dirty="0"/>
          </a:p>
        </p:txBody>
      </p:sp>
      <p:pic>
        <p:nvPicPr>
          <p:cNvPr id="7" name="圖片 6" descr="一張含有 圖表, 文字, 工程製圖, 方案 的圖片&#10;&#10;AI 產生的內容可能不正確。">
            <a:extLst>
              <a:ext uri="{FF2B5EF4-FFF2-40B4-BE49-F238E27FC236}">
                <a16:creationId xmlns:a16="http://schemas.microsoft.com/office/drawing/2014/main" id="{EB794267-556D-7D26-FA43-647372E04BB8}"/>
              </a:ext>
            </a:extLst>
          </p:cNvPr>
          <p:cNvPicPr>
            <a:picLocks noChangeAspect="1"/>
          </p:cNvPicPr>
          <p:nvPr/>
        </p:nvPicPr>
        <p:blipFill>
          <a:blip r:embed="rId4"/>
          <a:srcRect t="2450" r="2382"/>
          <a:stretch>
            <a:fillRect/>
          </a:stretch>
        </p:blipFill>
        <p:spPr>
          <a:xfrm>
            <a:off x="84534" y="2219932"/>
            <a:ext cx="5072420" cy="4455269"/>
          </a:xfrm>
          <a:prstGeom prst="rect">
            <a:avLst/>
          </a:prstGeom>
        </p:spPr>
      </p:pic>
      <p:pic>
        <p:nvPicPr>
          <p:cNvPr id="9" name="圖片 8" descr="一張含有 寫生, 圖表, 方案, 工程製圖 的圖片&#10;&#10;AI 產生的內容可能不正確。">
            <a:extLst>
              <a:ext uri="{FF2B5EF4-FFF2-40B4-BE49-F238E27FC236}">
                <a16:creationId xmlns:a16="http://schemas.microsoft.com/office/drawing/2014/main" id="{D89B948D-B3FA-505C-39B1-647903103A5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2667" l="0" r="96373">
                        <a14:foregroundMark x1="66839" y1="41333" x2="66839" y2="41333"/>
                        <a14:foregroundMark x1="67358" y1="38667" x2="1036" y2="77333"/>
                        <a14:foregroundMark x1="1036" y1="77333" x2="75648" y2="78000"/>
                        <a14:foregroundMark x1="75648" y1="78000" x2="37306" y2="59333"/>
                        <a14:foregroundMark x1="66839" y1="26667" x2="66839" y2="26667"/>
                        <a14:foregroundMark x1="66839" y1="26667" x2="66839" y2="26667"/>
                        <a14:foregroundMark x1="66839" y1="26667" x2="66839" y2="26667"/>
                        <a14:foregroundMark x1="66839" y1="26667" x2="66321" y2="37333"/>
                        <a14:foregroundMark x1="23316" y1="82000" x2="8290" y2="82000"/>
                        <a14:foregroundMark x1="5181" y1="66000" x2="1036" y2="68000"/>
                        <a14:foregroundMark x1="3109" y1="72000" x2="518" y2="72000"/>
                        <a14:foregroundMark x1="518" y1="68000" x2="518" y2="78000"/>
                        <a14:foregroundMark x1="55440" y1="77333" x2="53368" y2="93333"/>
                        <a14:foregroundMark x1="62694" y1="85333" x2="57513" y2="92667"/>
                        <a14:foregroundMark x1="44041" y1="80667" x2="42487" y2="88667"/>
                        <a14:foregroundMark x1="93782" y1="62667" x2="93264" y2="80000"/>
                        <a14:foregroundMark x1="96373" y1="66000" x2="94301" y2="76000"/>
                        <a14:backgroundMark x1="83938" y1="23333" x2="83938" y2="23333"/>
                      </a14:backgroundRemoval>
                    </a14:imgEffect>
                  </a14:imgLayer>
                </a14:imgProps>
              </a:ext>
            </a:extLst>
          </a:blip>
          <a:srcRect l="4584" r="1"/>
          <a:stretch>
            <a:fillRect/>
          </a:stretch>
        </p:blipFill>
        <p:spPr>
          <a:xfrm rot="16200000">
            <a:off x="3029910" y="2822064"/>
            <a:ext cx="654971" cy="533502"/>
          </a:xfrm>
          <a:prstGeom prst="rect">
            <a:avLst/>
          </a:prstGeom>
        </p:spPr>
      </p:pic>
      <p:pic>
        <p:nvPicPr>
          <p:cNvPr id="12" name="圖片 11" descr="一張含有 寫生, 圖表, 方案, 工程製圖 的圖片&#10;&#10;AI 產生的內容可能不正確。">
            <a:extLst>
              <a:ext uri="{FF2B5EF4-FFF2-40B4-BE49-F238E27FC236}">
                <a16:creationId xmlns:a16="http://schemas.microsoft.com/office/drawing/2014/main" id="{8316DDE0-C9E9-F7A8-0CED-D0E367155DE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2667" l="0" r="96373">
                        <a14:foregroundMark x1="66839" y1="41333" x2="66839" y2="41333"/>
                        <a14:foregroundMark x1="67358" y1="38667" x2="1036" y2="77333"/>
                        <a14:foregroundMark x1="1036" y1="77333" x2="75648" y2="78000"/>
                        <a14:foregroundMark x1="75648" y1="78000" x2="37306" y2="59333"/>
                        <a14:foregroundMark x1="66839" y1="26667" x2="66839" y2="26667"/>
                        <a14:foregroundMark x1="66839" y1="26667" x2="66839" y2="26667"/>
                        <a14:foregroundMark x1="66839" y1="26667" x2="66839" y2="26667"/>
                        <a14:foregroundMark x1="66839" y1="26667" x2="66321" y2="37333"/>
                        <a14:foregroundMark x1="23316" y1="82000" x2="8290" y2="82000"/>
                        <a14:foregroundMark x1="5181" y1="66000" x2="1036" y2="68000"/>
                        <a14:foregroundMark x1="3109" y1="72000" x2="518" y2="72000"/>
                        <a14:foregroundMark x1="518" y1="68000" x2="518" y2="78000"/>
                        <a14:foregroundMark x1="55440" y1="77333" x2="53368" y2="93333"/>
                        <a14:foregroundMark x1="62694" y1="85333" x2="57513" y2="92667"/>
                        <a14:foregroundMark x1="44041" y1="80667" x2="42487" y2="88667"/>
                        <a14:foregroundMark x1="93782" y1="62667" x2="93264" y2="80000"/>
                        <a14:foregroundMark x1="96373" y1="66000" x2="94301" y2="76000"/>
                        <a14:backgroundMark x1="83938" y1="23333" x2="83938" y2="23333"/>
                      </a14:backgroundRemoval>
                    </a14:imgEffect>
                  </a14:imgLayer>
                </a14:imgProps>
              </a:ext>
            </a:extLst>
          </a:blip>
          <a:srcRect l="4584" r="1"/>
          <a:stretch>
            <a:fillRect/>
          </a:stretch>
        </p:blipFill>
        <p:spPr>
          <a:xfrm rot="16200000">
            <a:off x="9814888" y="2862549"/>
            <a:ext cx="654971" cy="533502"/>
          </a:xfrm>
          <a:prstGeom prst="rect">
            <a:avLst/>
          </a:prstGeom>
        </p:spPr>
      </p:pic>
      <p:sp>
        <p:nvSpPr>
          <p:cNvPr id="13" name="文字方塊 12">
            <a:extLst>
              <a:ext uri="{FF2B5EF4-FFF2-40B4-BE49-F238E27FC236}">
                <a16:creationId xmlns:a16="http://schemas.microsoft.com/office/drawing/2014/main" id="{D713EC13-EF3D-FC7E-4A90-B8970067F729}"/>
              </a:ext>
            </a:extLst>
          </p:cNvPr>
          <p:cNvSpPr txBox="1"/>
          <p:nvPr/>
        </p:nvSpPr>
        <p:spPr>
          <a:xfrm>
            <a:off x="9063327" y="2761329"/>
            <a:ext cx="1202242" cy="954107"/>
          </a:xfrm>
          <a:prstGeom prst="rect">
            <a:avLst/>
          </a:prstGeom>
          <a:noFill/>
        </p:spPr>
        <p:txBody>
          <a:bodyPr wrap="square" rtlCol="0">
            <a:spAutoFit/>
          </a:bodyPr>
          <a:lstStyle/>
          <a:p>
            <a:r>
              <a:rPr lang="en-US" altLang="zh-TW" sz="1400" b="1" dirty="0"/>
              <a:t>TK-6000</a:t>
            </a:r>
          </a:p>
          <a:p>
            <a:r>
              <a:rPr lang="zh-TW" altLang="en-US" sz="1400" b="1" dirty="0"/>
              <a:t>特規機</a:t>
            </a:r>
            <a:endParaRPr lang="en-US" altLang="zh-TW" sz="1400" b="1" dirty="0"/>
          </a:p>
          <a:p>
            <a:r>
              <a:rPr lang="zh-TW" altLang="en-US" sz="1400" b="1" dirty="0"/>
              <a:t>增加熱缸出水電磁閥</a:t>
            </a:r>
          </a:p>
        </p:txBody>
      </p:sp>
      <p:sp>
        <p:nvSpPr>
          <p:cNvPr id="14" name="文字方塊 13">
            <a:extLst>
              <a:ext uri="{FF2B5EF4-FFF2-40B4-BE49-F238E27FC236}">
                <a16:creationId xmlns:a16="http://schemas.microsoft.com/office/drawing/2014/main" id="{005275C8-84CA-0F88-31C3-D9254D9DD206}"/>
              </a:ext>
            </a:extLst>
          </p:cNvPr>
          <p:cNvSpPr txBox="1"/>
          <p:nvPr/>
        </p:nvSpPr>
        <p:spPr>
          <a:xfrm>
            <a:off x="2345967" y="2749315"/>
            <a:ext cx="1202242" cy="954107"/>
          </a:xfrm>
          <a:prstGeom prst="rect">
            <a:avLst/>
          </a:prstGeom>
          <a:noFill/>
        </p:spPr>
        <p:txBody>
          <a:bodyPr wrap="square" rtlCol="0">
            <a:spAutoFit/>
          </a:bodyPr>
          <a:lstStyle/>
          <a:p>
            <a:r>
              <a:rPr lang="en-US" altLang="zh-TW" sz="1400" b="1" dirty="0"/>
              <a:t>TK-5000</a:t>
            </a:r>
          </a:p>
          <a:p>
            <a:r>
              <a:rPr lang="zh-TW" altLang="en-US" sz="1400" b="1" dirty="0"/>
              <a:t>特規機</a:t>
            </a:r>
            <a:endParaRPr lang="en-US" altLang="zh-TW" sz="1400" b="1" dirty="0"/>
          </a:p>
          <a:p>
            <a:r>
              <a:rPr lang="zh-TW" altLang="en-US" sz="1400" b="1" dirty="0"/>
              <a:t>增加熱缸出水電磁閥</a:t>
            </a:r>
          </a:p>
        </p:txBody>
      </p:sp>
      <p:sp>
        <p:nvSpPr>
          <p:cNvPr id="15" name="矩形 14">
            <a:extLst>
              <a:ext uri="{FF2B5EF4-FFF2-40B4-BE49-F238E27FC236}">
                <a16:creationId xmlns:a16="http://schemas.microsoft.com/office/drawing/2014/main" id="{624B0AB4-00E1-21F1-35FC-46104764B97B}"/>
              </a:ext>
            </a:extLst>
          </p:cNvPr>
          <p:cNvSpPr/>
          <p:nvPr/>
        </p:nvSpPr>
        <p:spPr>
          <a:xfrm>
            <a:off x="9101428" y="2770855"/>
            <a:ext cx="1345798" cy="93256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A96640D-AF6C-2BA3-ACAA-D7A7BFE71A23}"/>
              </a:ext>
            </a:extLst>
          </p:cNvPr>
          <p:cNvSpPr/>
          <p:nvPr/>
        </p:nvSpPr>
        <p:spPr>
          <a:xfrm>
            <a:off x="2374032" y="2733097"/>
            <a:ext cx="1288215" cy="9823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30520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CB4324-89F5-3D89-4697-6F3C2786E0EF}"/>
              </a:ext>
            </a:extLst>
          </p:cNvPr>
          <p:cNvSpPr>
            <a:spLocks noGrp="1"/>
          </p:cNvSpPr>
          <p:nvPr>
            <p:ph type="ctrTitle"/>
          </p:nvPr>
        </p:nvSpPr>
        <p:spPr>
          <a:xfrm>
            <a:off x="1524000" y="1122363"/>
            <a:ext cx="9144000" cy="3793882"/>
          </a:xfrm>
        </p:spPr>
        <p:txBody>
          <a:bodyPr>
            <a:normAutofit/>
          </a:bodyPr>
          <a:lstStyle/>
          <a:p>
            <a:r>
              <a:rPr lang="en-US" altLang="zh-TW" dirty="0"/>
              <a:t>TK-5000</a:t>
            </a:r>
            <a:r>
              <a:rPr lang="zh-TW" altLang="en-US" dirty="0"/>
              <a:t> </a:t>
            </a:r>
            <a:r>
              <a:rPr lang="en-US" altLang="zh-TW" dirty="0"/>
              <a:t>/</a:t>
            </a:r>
            <a:r>
              <a:rPr lang="zh-TW" altLang="en-US" dirty="0"/>
              <a:t> </a:t>
            </a:r>
            <a:r>
              <a:rPr lang="en-US" altLang="zh-TW" dirty="0"/>
              <a:t>TK-6000</a:t>
            </a:r>
            <a:br>
              <a:rPr lang="en-US" altLang="zh-TW" dirty="0"/>
            </a:br>
            <a:r>
              <a:rPr lang="zh-TW" altLang="en-US" dirty="0"/>
              <a:t>蒸氣管出水端予Ｔ字三通連接與安裝方式說明</a:t>
            </a:r>
          </a:p>
        </p:txBody>
      </p:sp>
      <p:sp>
        <p:nvSpPr>
          <p:cNvPr id="4" name="文字方塊 3">
            <a:extLst>
              <a:ext uri="{FF2B5EF4-FFF2-40B4-BE49-F238E27FC236}">
                <a16:creationId xmlns:a16="http://schemas.microsoft.com/office/drawing/2014/main" id="{F1674F8C-8064-B232-303B-6AD6F92FB476}"/>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Tree>
    <p:extLst>
      <p:ext uri="{BB962C8B-B14F-4D97-AF65-F5344CB8AC3E}">
        <p14:creationId xmlns:p14="http://schemas.microsoft.com/office/powerpoint/2010/main" val="3724157701"/>
      </p:ext>
    </p:extLst>
  </p:cSld>
  <p:clrMapOvr>
    <a:masterClrMapping/>
  </p:clrMapOvr>
  <mc:AlternateContent xmlns:mc="http://schemas.openxmlformats.org/markup-compatibility/2006" xmlns:p14="http://schemas.microsoft.com/office/powerpoint/2010/main">
    <mc:Choice Requires="p14">
      <p:transition spd="slow" p14:dur="2000" advTm="5928"/>
    </mc:Choice>
    <mc:Fallback xmlns="">
      <p:transition spd="slow" advTm="5928"/>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81295-FA55-CA80-94A7-80EE38636ACC}"/>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3519D4C2-7840-14EF-B721-2EC1D0F543B7}"/>
              </a:ext>
            </a:extLst>
          </p:cNvPr>
          <p:cNvSpPr>
            <a:spLocks noGrp="1"/>
          </p:cNvSpPr>
          <p:nvPr>
            <p:ph type="title"/>
          </p:nvPr>
        </p:nvSpPr>
        <p:spPr>
          <a:xfrm>
            <a:off x="516367" y="190703"/>
            <a:ext cx="10837433" cy="1325563"/>
          </a:xfrm>
        </p:spPr>
        <p:txBody>
          <a:bodyPr/>
          <a:lstStyle/>
          <a:p>
            <a:r>
              <a:rPr lang="en-US" altLang="zh-TW" dirty="0"/>
              <a:t>TK-5000/TK-6000</a:t>
            </a:r>
            <a:r>
              <a:rPr lang="zh-TW" altLang="en-US" dirty="0"/>
              <a:t> 蒸氣管末端</a:t>
            </a:r>
            <a:r>
              <a:rPr lang="en-US" altLang="zh-TW" dirty="0"/>
              <a:t>(</a:t>
            </a:r>
            <a:r>
              <a:rPr lang="zh-TW" altLang="en-US" dirty="0"/>
              <a:t>連接排水管端</a:t>
            </a:r>
            <a:r>
              <a:rPr lang="en-US" altLang="zh-TW" dirty="0"/>
              <a:t>)</a:t>
            </a:r>
            <a:r>
              <a:rPr lang="zh-TW" altLang="en-US" dirty="0"/>
              <a:t>管路長度 </a:t>
            </a:r>
            <a:r>
              <a:rPr lang="en-US" altLang="zh-TW" dirty="0"/>
              <a:t>-</a:t>
            </a:r>
            <a:r>
              <a:rPr lang="zh-TW" altLang="en-US" dirty="0"/>
              <a:t> 使用Ｔ字三通</a:t>
            </a:r>
          </a:p>
        </p:txBody>
      </p:sp>
      <p:sp>
        <p:nvSpPr>
          <p:cNvPr id="12" name="文字方塊 11">
            <a:extLst>
              <a:ext uri="{FF2B5EF4-FFF2-40B4-BE49-F238E27FC236}">
                <a16:creationId xmlns:a16="http://schemas.microsoft.com/office/drawing/2014/main" id="{ED82C5C9-A492-EFB7-5701-AEA496832DFE}"/>
              </a:ext>
            </a:extLst>
          </p:cNvPr>
          <p:cNvSpPr txBox="1"/>
          <p:nvPr/>
        </p:nvSpPr>
        <p:spPr>
          <a:xfrm>
            <a:off x="127369" y="1439361"/>
            <a:ext cx="11751039" cy="2308324"/>
          </a:xfrm>
          <a:prstGeom prst="rect">
            <a:avLst/>
          </a:prstGeom>
          <a:noFill/>
        </p:spPr>
        <p:txBody>
          <a:bodyPr wrap="square" rtlCol="0">
            <a:spAutoFit/>
          </a:bodyPr>
          <a:lstStyle/>
          <a:p>
            <a:r>
              <a:rPr lang="en-US" altLang="zh-TW" sz="3600" dirty="0"/>
              <a:t>1.</a:t>
            </a:r>
            <a:r>
              <a:rPr lang="zh-TW" altLang="en-US" sz="3600" dirty="0"/>
              <a:t> </a:t>
            </a:r>
            <a:r>
              <a:rPr lang="en-US" altLang="zh-TW" sz="3600" dirty="0"/>
              <a:t>2</a:t>
            </a:r>
            <a:r>
              <a:rPr lang="zh-TW" altLang="en-US" sz="3600" dirty="0"/>
              <a:t>分</a:t>
            </a:r>
            <a:r>
              <a:rPr lang="en-US" altLang="zh-TW" sz="3600" dirty="0"/>
              <a:t>PE</a:t>
            </a:r>
            <a:r>
              <a:rPr lang="zh-TW" altLang="en-US" sz="3600" dirty="0"/>
              <a:t>管</a:t>
            </a:r>
            <a:r>
              <a:rPr lang="en-US" altLang="zh-TW" sz="3600" dirty="0"/>
              <a:t>5Cm</a:t>
            </a:r>
            <a:r>
              <a:rPr lang="zh-TW" altLang="en-US" sz="3600" dirty="0"/>
              <a:t>，</a:t>
            </a:r>
            <a:r>
              <a:rPr lang="en-US" altLang="zh-TW" sz="3600" dirty="0"/>
              <a:t>3</a:t>
            </a:r>
            <a:r>
              <a:rPr lang="zh-TW" altLang="en-US" sz="3600" dirty="0"/>
              <a:t>分矽膠軟管</a:t>
            </a:r>
            <a:r>
              <a:rPr lang="en-US" altLang="zh-TW" sz="3600" dirty="0"/>
              <a:t>4Cm</a:t>
            </a:r>
            <a:r>
              <a:rPr lang="zh-TW" altLang="en-US" sz="3600" dirty="0"/>
              <a:t>，</a:t>
            </a:r>
            <a:endParaRPr lang="en-US" altLang="zh-TW" sz="3600" dirty="0"/>
          </a:p>
          <a:p>
            <a:r>
              <a:rPr lang="en-US" altLang="zh-TW" sz="3600" dirty="0"/>
              <a:t>2.</a:t>
            </a:r>
            <a:r>
              <a:rPr lang="zh-TW" altLang="en-US" sz="3600" dirty="0"/>
              <a:t> </a:t>
            </a:r>
            <a:r>
              <a:rPr lang="en-US" altLang="zh-TW" sz="3600" dirty="0"/>
              <a:t>3</a:t>
            </a:r>
            <a:r>
              <a:rPr lang="zh-TW" altLang="en-US" sz="3600" dirty="0"/>
              <a:t>分矽膠軟管組裝至逆止閥出水端底部，用束線帶束緊</a:t>
            </a:r>
            <a:endParaRPr lang="en-US" altLang="zh-TW" sz="3600" dirty="0"/>
          </a:p>
          <a:p>
            <a:r>
              <a:rPr lang="en-US" altLang="zh-TW" sz="3600" dirty="0"/>
              <a:t>3.</a:t>
            </a:r>
            <a:r>
              <a:rPr lang="zh-TW" altLang="en-US" sz="3600" dirty="0"/>
              <a:t> </a:t>
            </a:r>
            <a:r>
              <a:rPr lang="en-US" altLang="zh-TW" sz="3600" dirty="0"/>
              <a:t>2</a:t>
            </a:r>
            <a:r>
              <a:rPr lang="zh-TW" altLang="en-US" sz="3600" dirty="0"/>
              <a:t>分</a:t>
            </a:r>
            <a:r>
              <a:rPr lang="en-US" altLang="zh-TW" sz="3600" dirty="0"/>
              <a:t>PE</a:t>
            </a:r>
            <a:r>
              <a:rPr lang="zh-TW" altLang="en-US" sz="3600" dirty="0"/>
              <a:t>管需組裝至逆止閥出水端頂部，用</a:t>
            </a:r>
            <a:r>
              <a:rPr lang="en-US" altLang="zh-TW" sz="3600" dirty="0"/>
              <a:t>3</a:t>
            </a:r>
            <a:r>
              <a:rPr lang="zh-TW" altLang="en-US" sz="3600" dirty="0"/>
              <a:t>分矽膠軟管連接，以束線帶束緊</a:t>
            </a:r>
          </a:p>
        </p:txBody>
      </p:sp>
      <p:pic>
        <p:nvPicPr>
          <p:cNvPr id="9" name="內容版面配置區 8" descr="一張含有 尺、統治者, 室內 的圖片&#10;&#10;AI 產生的內容可能不正確。">
            <a:extLst>
              <a:ext uri="{FF2B5EF4-FFF2-40B4-BE49-F238E27FC236}">
                <a16:creationId xmlns:a16="http://schemas.microsoft.com/office/drawing/2014/main" id="{DD3B4004-F7AB-D7B5-B794-3D366529DD88}"/>
              </a:ext>
            </a:extLst>
          </p:cNvPr>
          <p:cNvPicPr>
            <a:picLocks noGrp="1" noChangeAspect="1"/>
          </p:cNvPicPr>
          <p:nvPr>
            <p:ph sz="half" idx="1"/>
          </p:nvPr>
        </p:nvPicPr>
        <p:blipFill>
          <a:blip r:embed="rId3"/>
          <a:stretch>
            <a:fillRect/>
          </a:stretch>
        </p:blipFill>
        <p:spPr>
          <a:xfrm>
            <a:off x="127369" y="3737749"/>
            <a:ext cx="4882277" cy="2983209"/>
          </a:xfrm>
          <a:prstGeom prst="rect">
            <a:avLst/>
          </a:prstGeom>
        </p:spPr>
      </p:pic>
      <p:pic>
        <p:nvPicPr>
          <p:cNvPr id="23" name="內容版面配置區 22" descr="一張含有 室內 的圖片&#10;&#10;AI 產生的內容可能不正確。">
            <a:extLst>
              <a:ext uri="{FF2B5EF4-FFF2-40B4-BE49-F238E27FC236}">
                <a16:creationId xmlns:a16="http://schemas.microsoft.com/office/drawing/2014/main" id="{87E0ADB7-20AE-7361-AB89-FA3EB992927A}"/>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t="35277" b="11646"/>
          <a:stretch>
            <a:fillRect/>
          </a:stretch>
        </p:blipFill>
        <p:spPr>
          <a:xfrm>
            <a:off x="5167488" y="3973689"/>
            <a:ext cx="6899761" cy="2747269"/>
          </a:xfrm>
        </p:spPr>
      </p:pic>
      <p:sp>
        <p:nvSpPr>
          <p:cNvPr id="2" name="文字方塊 1">
            <a:extLst>
              <a:ext uri="{FF2B5EF4-FFF2-40B4-BE49-F238E27FC236}">
                <a16:creationId xmlns:a16="http://schemas.microsoft.com/office/drawing/2014/main" id="{BE67C983-5AD4-2FB2-D6FC-991C991D989F}"/>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
        <p:nvSpPr>
          <p:cNvPr id="3" name="文字方塊 2">
            <a:extLst>
              <a:ext uri="{FF2B5EF4-FFF2-40B4-BE49-F238E27FC236}">
                <a16:creationId xmlns:a16="http://schemas.microsoft.com/office/drawing/2014/main" id="{95D64709-B9BF-06C8-F164-293FBB0744FA}"/>
              </a:ext>
            </a:extLst>
          </p:cNvPr>
          <p:cNvSpPr txBox="1"/>
          <p:nvPr/>
        </p:nvSpPr>
        <p:spPr>
          <a:xfrm>
            <a:off x="11353800" y="0"/>
            <a:ext cx="838200" cy="369332"/>
          </a:xfrm>
          <a:prstGeom prst="rect">
            <a:avLst/>
          </a:prstGeom>
          <a:noFill/>
        </p:spPr>
        <p:txBody>
          <a:bodyPr wrap="square" rtlCol="0">
            <a:spAutoFit/>
          </a:bodyPr>
          <a:lstStyle/>
          <a:p>
            <a:r>
              <a:rPr lang="zh-TW" altLang="en-US" dirty="0"/>
              <a:t>第</a:t>
            </a:r>
            <a:r>
              <a:rPr lang="en-US" altLang="zh-TW" dirty="0"/>
              <a:t>1</a:t>
            </a:r>
            <a:r>
              <a:rPr lang="zh-TW" altLang="en-US" dirty="0"/>
              <a:t>頁</a:t>
            </a:r>
          </a:p>
        </p:txBody>
      </p:sp>
    </p:spTree>
    <p:extLst>
      <p:ext uri="{BB962C8B-B14F-4D97-AF65-F5344CB8AC3E}">
        <p14:creationId xmlns:p14="http://schemas.microsoft.com/office/powerpoint/2010/main" val="895664132"/>
      </p:ext>
    </p:extLst>
  </p:cSld>
  <p:clrMapOvr>
    <a:masterClrMapping/>
  </p:clrMapOvr>
  <mc:AlternateContent xmlns:mc="http://schemas.openxmlformats.org/markup-compatibility/2006" xmlns:p14="http://schemas.microsoft.com/office/powerpoint/2010/main">
    <mc:Choice Requires="p14">
      <p:transition spd="slow" p14:dur="2000" advTm="10160"/>
    </mc:Choice>
    <mc:Fallback xmlns="">
      <p:transition spd="slow" advTm="1016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22987C-72FB-B717-6BDB-41AB07EC7C58}"/>
              </a:ext>
            </a:extLst>
          </p:cNvPr>
          <p:cNvSpPr>
            <a:spLocks noGrp="1"/>
          </p:cNvSpPr>
          <p:nvPr>
            <p:ph type="title"/>
          </p:nvPr>
        </p:nvSpPr>
        <p:spPr/>
        <p:txBody>
          <a:bodyPr/>
          <a:lstStyle/>
          <a:p>
            <a:r>
              <a:rPr lang="zh-TW" altLang="en-US" dirty="0"/>
              <a:t>使用Ｔ字三通排連接排水管時出水端連接方式</a:t>
            </a:r>
          </a:p>
        </p:txBody>
      </p:sp>
      <p:pic>
        <p:nvPicPr>
          <p:cNvPr id="10" name="圖片 9" descr="一張含有 塑膠, 人員, 室內, 地板 的圖片&#10;&#10;自動產生的描述">
            <a:extLst>
              <a:ext uri="{FF2B5EF4-FFF2-40B4-BE49-F238E27FC236}">
                <a16:creationId xmlns:a16="http://schemas.microsoft.com/office/drawing/2014/main" id="{F3480C03-252F-3667-4CA3-07A982F0255F}"/>
              </a:ext>
            </a:extLst>
          </p:cNvPr>
          <p:cNvPicPr>
            <a:picLocks noChangeAspect="1"/>
          </p:cNvPicPr>
          <p:nvPr/>
        </p:nvPicPr>
        <p:blipFill>
          <a:blip r:embed="rId2">
            <a:extLst>
              <a:ext uri="{28A0092B-C50C-407E-A947-70E740481C1C}">
                <a14:useLocalDpi xmlns:a14="http://schemas.microsoft.com/office/drawing/2010/main" val="0"/>
              </a:ext>
            </a:extLst>
          </a:blip>
          <a:srcRect t="8507" b="6650"/>
          <a:stretch>
            <a:fillRect/>
          </a:stretch>
        </p:blipFill>
        <p:spPr>
          <a:xfrm>
            <a:off x="7036151" y="1690688"/>
            <a:ext cx="4072116" cy="4605506"/>
          </a:xfrm>
          <a:prstGeom prst="rect">
            <a:avLst/>
          </a:prstGeom>
        </p:spPr>
      </p:pic>
      <p:pic>
        <p:nvPicPr>
          <p:cNvPr id="7" name="內容版面配置區 6" descr="一張含有 室內 的圖片&#10;&#10;AI 產生的內容可能不正確。">
            <a:extLst>
              <a:ext uri="{FF2B5EF4-FFF2-40B4-BE49-F238E27FC236}">
                <a16:creationId xmlns:a16="http://schemas.microsoft.com/office/drawing/2014/main" id="{624CD280-9C18-0840-8926-E0EA622D40EB}"/>
              </a:ext>
            </a:extLst>
          </p:cNvPr>
          <p:cNvPicPr>
            <a:picLocks noGrp="1" noChangeAspect="1"/>
          </p:cNvPicPr>
          <p:nvPr>
            <p:ph sz="half" idx="1"/>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8239" t="9158" r="5647" b="7260"/>
          <a:stretch>
            <a:fillRect/>
          </a:stretch>
        </p:blipFill>
        <p:spPr>
          <a:xfrm>
            <a:off x="79741" y="1690688"/>
            <a:ext cx="3589148" cy="4643866"/>
          </a:xfrm>
        </p:spPr>
      </p:pic>
      <p:pic>
        <p:nvPicPr>
          <p:cNvPr id="13" name="內容版面配置區 12" descr="一張含有 塑膠, 室內, 地板 的圖片&#10;&#10;AI 產生的內容可能不正確。">
            <a:extLst>
              <a:ext uri="{FF2B5EF4-FFF2-40B4-BE49-F238E27FC236}">
                <a16:creationId xmlns:a16="http://schemas.microsoft.com/office/drawing/2014/main" id="{2EDCCB6A-2BAB-B41C-0D13-98F36581E5C9}"/>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l="-228" t="10084" r="228" b="19484"/>
          <a:stretch>
            <a:fillRect/>
          </a:stretch>
        </p:blipFill>
        <p:spPr>
          <a:xfrm rot="5400000">
            <a:off x="3165309" y="2704319"/>
            <a:ext cx="4643866" cy="2616604"/>
          </a:xfrm>
        </p:spPr>
      </p:pic>
      <p:sp>
        <p:nvSpPr>
          <p:cNvPr id="3" name="文字方塊 2">
            <a:extLst>
              <a:ext uri="{FF2B5EF4-FFF2-40B4-BE49-F238E27FC236}">
                <a16:creationId xmlns:a16="http://schemas.microsoft.com/office/drawing/2014/main" id="{43575A9B-B2AA-767B-24A4-464C62B4F850}"/>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
        <p:nvSpPr>
          <p:cNvPr id="4" name="文字方塊 3">
            <a:extLst>
              <a:ext uri="{FF2B5EF4-FFF2-40B4-BE49-F238E27FC236}">
                <a16:creationId xmlns:a16="http://schemas.microsoft.com/office/drawing/2014/main" id="{3F4538D4-314A-8853-628C-8015812E8BA4}"/>
              </a:ext>
            </a:extLst>
          </p:cNvPr>
          <p:cNvSpPr txBox="1"/>
          <p:nvPr/>
        </p:nvSpPr>
        <p:spPr>
          <a:xfrm>
            <a:off x="11353800" y="0"/>
            <a:ext cx="838200" cy="369332"/>
          </a:xfrm>
          <a:prstGeom prst="rect">
            <a:avLst/>
          </a:prstGeom>
          <a:noFill/>
        </p:spPr>
        <p:txBody>
          <a:bodyPr wrap="square" rtlCol="0">
            <a:spAutoFit/>
          </a:bodyPr>
          <a:lstStyle/>
          <a:p>
            <a:r>
              <a:rPr lang="zh-TW" altLang="en-US" dirty="0"/>
              <a:t>第</a:t>
            </a:r>
            <a:r>
              <a:rPr lang="en-US" altLang="zh-TW" dirty="0"/>
              <a:t>2</a:t>
            </a:r>
            <a:r>
              <a:rPr lang="zh-TW" altLang="en-US" dirty="0"/>
              <a:t>頁</a:t>
            </a:r>
          </a:p>
        </p:txBody>
      </p:sp>
    </p:spTree>
    <p:extLst>
      <p:ext uri="{BB962C8B-B14F-4D97-AF65-F5344CB8AC3E}">
        <p14:creationId xmlns:p14="http://schemas.microsoft.com/office/powerpoint/2010/main" val="3398537104"/>
      </p:ext>
    </p:extLst>
  </p:cSld>
  <p:clrMapOvr>
    <a:masterClrMapping/>
  </p:clrMapOvr>
  <mc:AlternateContent xmlns:mc="http://schemas.openxmlformats.org/markup-compatibility/2006" xmlns:p14="http://schemas.microsoft.com/office/powerpoint/2010/main">
    <mc:Choice Requires="p14">
      <p:transition spd="slow" p14:dur="2000" advTm="10635"/>
    </mc:Choice>
    <mc:Fallback xmlns="">
      <p:transition spd="slow" advTm="10635"/>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0333E5-C51E-F827-71B5-6466588CF5C5}"/>
              </a:ext>
            </a:extLst>
          </p:cNvPr>
          <p:cNvSpPr>
            <a:spLocks noGrp="1"/>
          </p:cNvSpPr>
          <p:nvPr>
            <p:ph type="title"/>
          </p:nvPr>
        </p:nvSpPr>
        <p:spPr/>
        <p:txBody>
          <a:bodyPr>
            <a:normAutofit/>
          </a:bodyPr>
          <a:lstStyle/>
          <a:p>
            <a:r>
              <a:rPr lang="zh-TW" altLang="en-US" dirty="0"/>
              <a:t>蒸氣管請保持順流，逆止閥與廢水端需低於機台出水口，並注意不可有下</a:t>
            </a:r>
            <a:r>
              <a:rPr lang="en-US" altLang="zh-TW" dirty="0"/>
              <a:t>U</a:t>
            </a:r>
            <a:r>
              <a:rPr lang="zh-TW" altLang="en-US" dirty="0"/>
              <a:t>型情形</a:t>
            </a:r>
          </a:p>
        </p:txBody>
      </p:sp>
      <p:pic>
        <p:nvPicPr>
          <p:cNvPr id="6" name="內容版面配置區 5" descr="一張含有 洗衣機, 家用電器, 設備, 廚房電器 的圖片&#10;&#10;自動產生的描述">
            <a:extLst>
              <a:ext uri="{FF2B5EF4-FFF2-40B4-BE49-F238E27FC236}">
                <a16:creationId xmlns:a16="http://schemas.microsoft.com/office/drawing/2014/main" id="{6E447F0C-3046-65C5-17C5-377AE9D0891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7755"/>
            <a:ext cx="5181600" cy="3887077"/>
          </a:xfrm>
        </p:spPr>
      </p:pic>
      <p:pic>
        <p:nvPicPr>
          <p:cNvPr id="8" name="內容版面配置區 7" descr="一張含有 家用電器, 人員, 機器, 洗衣機 的圖片&#10;&#10;自動產生的描述">
            <a:extLst>
              <a:ext uri="{FF2B5EF4-FFF2-40B4-BE49-F238E27FC236}">
                <a16:creationId xmlns:a16="http://schemas.microsoft.com/office/drawing/2014/main" id="{9689F3BF-C451-293C-2F1B-0B91B248DA1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7755"/>
            <a:ext cx="5181600" cy="3887077"/>
          </a:xfrm>
        </p:spPr>
      </p:pic>
      <p:sp>
        <p:nvSpPr>
          <p:cNvPr id="3" name="文字方塊 2">
            <a:extLst>
              <a:ext uri="{FF2B5EF4-FFF2-40B4-BE49-F238E27FC236}">
                <a16:creationId xmlns:a16="http://schemas.microsoft.com/office/drawing/2014/main" id="{1891347C-60E5-8033-824A-C98A4ED4C175}"/>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
        <p:nvSpPr>
          <p:cNvPr id="4" name="文字方塊 3">
            <a:extLst>
              <a:ext uri="{FF2B5EF4-FFF2-40B4-BE49-F238E27FC236}">
                <a16:creationId xmlns:a16="http://schemas.microsoft.com/office/drawing/2014/main" id="{B3262CCA-9C70-6DF3-48E3-1F3575F9B850}"/>
              </a:ext>
            </a:extLst>
          </p:cNvPr>
          <p:cNvSpPr txBox="1"/>
          <p:nvPr/>
        </p:nvSpPr>
        <p:spPr>
          <a:xfrm>
            <a:off x="11353800" y="0"/>
            <a:ext cx="838200" cy="369332"/>
          </a:xfrm>
          <a:prstGeom prst="rect">
            <a:avLst/>
          </a:prstGeom>
          <a:noFill/>
        </p:spPr>
        <p:txBody>
          <a:bodyPr wrap="square" rtlCol="0">
            <a:spAutoFit/>
          </a:bodyPr>
          <a:lstStyle/>
          <a:p>
            <a:r>
              <a:rPr lang="zh-TW" altLang="en-US" dirty="0"/>
              <a:t>第</a:t>
            </a:r>
            <a:r>
              <a:rPr lang="en-US" altLang="zh-TW" dirty="0"/>
              <a:t>3</a:t>
            </a:r>
            <a:r>
              <a:rPr lang="zh-TW" altLang="en-US" dirty="0"/>
              <a:t>頁</a:t>
            </a:r>
          </a:p>
        </p:txBody>
      </p:sp>
    </p:spTree>
    <p:extLst>
      <p:ext uri="{BB962C8B-B14F-4D97-AF65-F5344CB8AC3E}">
        <p14:creationId xmlns:p14="http://schemas.microsoft.com/office/powerpoint/2010/main" val="1486614179"/>
      </p:ext>
    </p:extLst>
  </p:cSld>
  <p:clrMapOvr>
    <a:masterClrMapping/>
  </p:clrMapOvr>
  <mc:AlternateContent xmlns:mc="http://schemas.openxmlformats.org/markup-compatibility/2006" xmlns:p14="http://schemas.microsoft.com/office/powerpoint/2010/main">
    <mc:Choice Requires="p14">
      <p:transition spd="slow" p14:dur="2000" advTm="11399"/>
    </mc:Choice>
    <mc:Fallback xmlns="">
      <p:transition spd="slow" advTm="1139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D659ED4-3165-E5BD-CD49-CBE002DA5A4D}"/>
              </a:ext>
            </a:extLst>
          </p:cNvPr>
          <p:cNvPicPr>
            <a:picLocks noChangeAspect="1"/>
          </p:cNvPicPr>
          <p:nvPr/>
        </p:nvPicPr>
        <p:blipFill>
          <a:blip r:embed="rId2"/>
          <a:stretch>
            <a:fillRect/>
          </a:stretch>
        </p:blipFill>
        <p:spPr>
          <a:xfrm>
            <a:off x="3482109" y="0"/>
            <a:ext cx="3845815" cy="6858000"/>
          </a:xfrm>
          <a:prstGeom prst="rect">
            <a:avLst/>
          </a:prstGeom>
        </p:spPr>
      </p:pic>
      <p:graphicFrame>
        <p:nvGraphicFramePr>
          <p:cNvPr id="6" name="表格 5">
            <a:extLst>
              <a:ext uri="{FF2B5EF4-FFF2-40B4-BE49-F238E27FC236}">
                <a16:creationId xmlns:a16="http://schemas.microsoft.com/office/drawing/2014/main" id="{E162A332-1A28-55AA-CEC3-36A4FDD96856}"/>
              </a:ext>
            </a:extLst>
          </p:cNvPr>
          <p:cNvGraphicFramePr>
            <a:graphicFrameLocks noGrp="1"/>
          </p:cNvGraphicFramePr>
          <p:nvPr>
            <p:extLst>
              <p:ext uri="{D42A27DB-BD31-4B8C-83A1-F6EECF244321}">
                <p14:modId xmlns:p14="http://schemas.microsoft.com/office/powerpoint/2010/main" val="3486923239"/>
              </p:ext>
            </p:extLst>
          </p:nvPr>
        </p:nvGraphicFramePr>
        <p:xfrm>
          <a:off x="204788" y="490127"/>
          <a:ext cx="1667888" cy="192405"/>
        </p:xfrm>
        <a:graphic>
          <a:graphicData uri="http://schemas.openxmlformats.org/drawingml/2006/table">
            <a:tbl>
              <a:tblPr>
                <a:tableStyleId>{5C22544A-7EE6-4342-B048-85BDC9FD1C3A}</a:tableStyleId>
              </a:tblPr>
              <a:tblGrid>
                <a:gridCol w="1667888">
                  <a:extLst>
                    <a:ext uri="{9D8B030D-6E8A-4147-A177-3AD203B41FA5}">
                      <a16:colId xmlns:a16="http://schemas.microsoft.com/office/drawing/2014/main" val="2555397310"/>
                    </a:ext>
                  </a:extLst>
                </a:gridCol>
              </a:tblGrid>
              <a:tr h="131347">
                <a:tc>
                  <a:txBody>
                    <a:bodyPr/>
                    <a:lstStyle/>
                    <a:p>
                      <a:pPr algn="ctr" fontAlgn="ctr">
                        <a:buNone/>
                      </a:pPr>
                      <a:r>
                        <a:rPr lang="zh-TW" altLang="en-US" sz="1200" u="none" strike="noStrike" dirty="0">
                          <a:effectLst/>
                        </a:rPr>
                        <a:t>　</a:t>
                      </a:r>
                      <a:endParaRPr lang="zh-TW" altLang="en-US" sz="1200" b="0" i="0" u="none" strike="noStrike" dirty="0">
                        <a:solidFill>
                          <a:srgbClr val="000000"/>
                        </a:solidFill>
                        <a:effectLst/>
                        <a:latin typeface="標楷體" panose="03000509000000000000" pitchFamily="65" charset="-120"/>
                        <a:ea typeface="標楷體" panose="03000509000000000000" pitchFamily="65" charset="-120"/>
                      </a:endParaRPr>
                    </a:p>
                  </a:txBody>
                  <a:tcPr marL="9525" marR="9525" marT="9525" marB="0" anchor="ctr"/>
                </a:tc>
                <a:extLst>
                  <a:ext uri="{0D108BD9-81ED-4DB2-BD59-A6C34878D82A}">
                    <a16:rowId xmlns:a16="http://schemas.microsoft.com/office/drawing/2014/main" val="4283025462"/>
                  </a:ext>
                </a:extLst>
              </a:tr>
            </a:tbl>
          </a:graphicData>
        </a:graphic>
      </p:graphicFrame>
      <p:pic>
        <p:nvPicPr>
          <p:cNvPr id="1025" name="Picture 1">
            <a:extLst>
              <a:ext uri="{FF2B5EF4-FFF2-40B4-BE49-F238E27FC236}">
                <a16:creationId xmlns:a16="http://schemas.microsoft.com/office/drawing/2014/main" id="{238D852A-0492-B9F1-452C-82765D9D0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52" y="0"/>
            <a:ext cx="3379558" cy="29979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3C5A196-9119-FF53-BDEA-BA234A245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415" y="3628204"/>
            <a:ext cx="1786521" cy="248189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7803E390-19DA-9BC5-1FDB-662984314A27}"/>
              </a:ext>
            </a:extLst>
          </p:cNvPr>
          <p:cNvSpPr txBox="1"/>
          <p:nvPr/>
        </p:nvSpPr>
        <p:spPr>
          <a:xfrm>
            <a:off x="-103902" y="2945672"/>
            <a:ext cx="3768436" cy="646331"/>
          </a:xfrm>
          <a:prstGeom prst="rect">
            <a:avLst/>
          </a:prstGeom>
          <a:noFill/>
        </p:spPr>
        <p:txBody>
          <a:bodyPr wrap="square">
            <a:spAutoFit/>
          </a:bodyPr>
          <a:lstStyle/>
          <a:p>
            <a:pPr algn="ctr"/>
            <a:r>
              <a:rPr lang="zh-TW" altLang="en-US" dirty="0"/>
              <a:t>TOOL-A0100</a:t>
            </a:r>
            <a:endParaRPr lang="en-US" altLang="zh-TW" dirty="0"/>
          </a:p>
          <a:p>
            <a:pPr algn="ctr"/>
            <a:r>
              <a:rPr lang="en-US" altLang="zh-TW" dirty="0"/>
              <a:t>WST Pro(4G)</a:t>
            </a:r>
            <a:r>
              <a:rPr lang="zh-TW" altLang="en-US" dirty="0"/>
              <a:t>場刊 </a:t>
            </a:r>
            <a:r>
              <a:rPr lang="en-US" altLang="zh-TW" dirty="0"/>
              <a:t>4G</a:t>
            </a:r>
            <a:r>
              <a:rPr lang="zh-TW" altLang="en-US" dirty="0"/>
              <a:t>訊號量測治具</a:t>
            </a:r>
          </a:p>
        </p:txBody>
      </p:sp>
      <p:sp>
        <p:nvSpPr>
          <p:cNvPr id="11" name="文字方塊 10">
            <a:extLst>
              <a:ext uri="{FF2B5EF4-FFF2-40B4-BE49-F238E27FC236}">
                <a16:creationId xmlns:a16="http://schemas.microsoft.com/office/drawing/2014/main" id="{AE21202D-87AD-4C93-1CB1-75DED29C9F90}"/>
              </a:ext>
            </a:extLst>
          </p:cNvPr>
          <p:cNvSpPr txBox="1"/>
          <p:nvPr/>
        </p:nvSpPr>
        <p:spPr>
          <a:xfrm>
            <a:off x="610076" y="6110094"/>
            <a:ext cx="2364509" cy="646331"/>
          </a:xfrm>
          <a:prstGeom prst="rect">
            <a:avLst/>
          </a:prstGeom>
          <a:noFill/>
        </p:spPr>
        <p:txBody>
          <a:bodyPr wrap="square">
            <a:spAutoFit/>
          </a:bodyPr>
          <a:lstStyle/>
          <a:p>
            <a:pPr algn="ctr"/>
            <a:r>
              <a:rPr lang="zh-TW" altLang="en-US" dirty="0"/>
              <a:t>ELEXXX0045-0</a:t>
            </a:r>
            <a:endParaRPr lang="en-US" altLang="zh-TW" dirty="0"/>
          </a:p>
          <a:p>
            <a:pPr algn="ctr"/>
            <a:r>
              <a:rPr lang="zh-TW" altLang="en-US" dirty="0"/>
              <a:t>膠囊行動電源</a:t>
            </a:r>
          </a:p>
        </p:txBody>
      </p:sp>
      <p:sp>
        <p:nvSpPr>
          <p:cNvPr id="13" name="文字方塊 12">
            <a:extLst>
              <a:ext uri="{FF2B5EF4-FFF2-40B4-BE49-F238E27FC236}">
                <a16:creationId xmlns:a16="http://schemas.microsoft.com/office/drawing/2014/main" id="{D56C4D2D-BF2E-D6FC-1EAE-B00324D9315D}"/>
              </a:ext>
            </a:extLst>
          </p:cNvPr>
          <p:cNvSpPr txBox="1"/>
          <p:nvPr/>
        </p:nvSpPr>
        <p:spPr>
          <a:xfrm>
            <a:off x="7250545" y="-47750"/>
            <a:ext cx="4941455" cy="5847755"/>
          </a:xfrm>
          <a:prstGeom prst="rect">
            <a:avLst/>
          </a:prstGeom>
          <a:noFill/>
        </p:spPr>
        <p:txBody>
          <a:bodyPr wrap="square">
            <a:spAutoFit/>
          </a:bodyPr>
          <a:lstStyle/>
          <a:p>
            <a:r>
              <a:rPr lang="en-US" altLang="zh-TW" sz="1700" dirty="0"/>
              <a:t>WST Pro(4G)</a:t>
            </a:r>
            <a:r>
              <a:rPr lang="zh-TW" altLang="en-US" sz="1700" dirty="0"/>
              <a:t>場刊 </a:t>
            </a:r>
            <a:r>
              <a:rPr lang="en-US" altLang="zh-TW" sz="1700" dirty="0"/>
              <a:t>4G</a:t>
            </a:r>
            <a:r>
              <a:rPr lang="zh-TW" altLang="en-US" sz="1700" dirty="0"/>
              <a:t>訊號量測治具</a:t>
            </a:r>
          </a:p>
          <a:p>
            <a:pPr>
              <a:buNone/>
            </a:pP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1.</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請技師去場勘前，確認行動電源的電力是否充足。</a:t>
            </a:r>
            <a:endParaRPr lang="en-US"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endParaRPr lang="zh-TW"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2.</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治具上有個可變電阻的旋鈕請技師不要轉動，那個是控制供電電壓</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12V</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的電源，若隨意調整可能導致整個治具燒掉損壞，現行是有使用熱熔膠點起來。</a:t>
            </a:r>
            <a:endParaRPr lang="en-US"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endParaRPr lang="zh-TW"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3.</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訊號強度由高變中、高變低、中變低時，與</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app</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連動的反應可以很快</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約幾十秒</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 – 1</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分鐘</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，但若是由低變高或低變中時，則有機會很慢</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最久有等超過</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10</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分鐘</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a:t>
            </a:r>
          </a:p>
          <a:p>
            <a:pPr>
              <a:buNone/>
            </a:pP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那這邊建議是重新插拔電會比較快，可以請技師走到新的定點後重新插拔一次電，這樣大概最久等待</a:t>
            </a:r>
            <a:r>
              <a:rPr lang="en-US" altLang="zh-TW" sz="1700" dirty="0">
                <a:effectLst/>
                <a:latin typeface="Aptos" panose="020B0004020202020204" pitchFamily="34" charset="0"/>
                <a:ea typeface="新細明體" panose="02020500000000000000" pitchFamily="18" charset="-120"/>
                <a:cs typeface="新細明體" panose="02020500000000000000" pitchFamily="18" charset="-120"/>
              </a:rPr>
              <a:t>1</a:t>
            </a:r>
            <a:r>
              <a:rPr lang="zh-TW" altLang="zh-TW" sz="1700" dirty="0">
                <a:effectLst/>
                <a:latin typeface="Aptos" panose="020B0004020202020204" pitchFamily="34" charset="0"/>
                <a:ea typeface="新細明體" panose="02020500000000000000" pitchFamily="18" charset="-120"/>
                <a:cs typeface="新細明體" panose="02020500000000000000" pitchFamily="18" charset="-120"/>
              </a:rPr>
              <a:t>分鐘左右。</a:t>
            </a:r>
            <a:endParaRPr lang="en-US"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endParaRPr lang="zh-TW" altLang="zh-TW" sz="1700" dirty="0">
              <a:effectLst/>
              <a:latin typeface="Aptos" panose="020B0004020202020204" pitchFamily="34" charset="0"/>
              <a:ea typeface="新細明體" panose="02020500000000000000" pitchFamily="18" charset="-120"/>
              <a:cs typeface="新細明體" panose="02020500000000000000" pitchFamily="18" charset="-120"/>
            </a:endParaRPr>
          </a:p>
          <a:p>
            <a:pPr>
              <a:buNone/>
            </a:pPr>
            <a:r>
              <a:rPr lang="en-US"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4.</a:t>
            </a:r>
            <a:r>
              <a:rPr lang="zh-TW"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治具無防水，請技師使用時注意不要碰到水，若是碰到下雨天，請想辦法找袋子將治具套起來。</a:t>
            </a:r>
            <a:endParaRPr lang="en-US"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endParaRPr>
          </a:p>
          <a:p>
            <a:pPr>
              <a:buNone/>
            </a:pPr>
            <a:endParaRPr lang="en-US" altLang="zh-TW" sz="1700" dirty="0">
              <a:solidFill>
                <a:srgbClr val="FF0000"/>
              </a:solidFill>
              <a:highlight>
                <a:srgbClr val="FFFF00"/>
              </a:highlight>
              <a:latin typeface="Aptos" panose="020B0004020202020204" pitchFamily="34" charset="0"/>
              <a:ea typeface="新細明體" panose="02020500000000000000" pitchFamily="18" charset="-120"/>
              <a:cs typeface="新細明體" panose="02020500000000000000" pitchFamily="18" charset="-120"/>
            </a:endParaRPr>
          </a:p>
          <a:p>
            <a:pPr>
              <a:buNone/>
            </a:pPr>
            <a:r>
              <a:rPr lang="en-US"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5.</a:t>
            </a:r>
            <a:r>
              <a:rPr lang="zh-TW" altLang="en-US"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rPr>
              <a:t>治具很貴請技師愛惜使用，有壞掉請跟品保經理提出申請，人為損壞將會要求技師賠償，找不到責任歸屬，則由店長承擔賠償事宜</a:t>
            </a:r>
            <a:endParaRPr lang="en-US"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endParaRPr>
          </a:p>
          <a:p>
            <a:pPr>
              <a:buNone/>
            </a:pPr>
            <a:r>
              <a:rPr lang="zh-TW" altLang="en-US" sz="1700" dirty="0">
                <a:solidFill>
                  <a:srgbClr val="FF0000"/>
                </a:solidFill>
                <a:highlight>
                  <a:srgbClr val="FFFF00"/>
                </a:highlight>
                <a:latin typeface="Aptos" panose="020B0004020202020204" pitchFamily="34" charset="0"/>
                <a:ea typeface="新細明體" panose="02020500000000000000" pitchFamily="18" charset="-120"/>
                <a:cs typeface="新細明體" panose="02020500000000000000" pitchFamily="18" charset="-120"/>
              </a:rPr>
              <a:t>請店長每日出門前要求技師檢查確認</a:t>
            </a:r>
            <a:endParaRPr lang="zh-TW" altLang="zh-TW" sz="1700" dirty="0">
              <a:solidFill>
                <a:srgbClr val="FF0000"/>
              </a:solidFill>
              <a:effectLst/>
              <a:highlight>
                <a:srgbClr val="FFFF00"/>
              </a:highlight>
              <a:latin typeface="Aptos" panose="020B0004020202020204" pitchFamily="34" charset="0"/>
              <a:ea typeface="新細明體" panose="02020500000000000000" pitchFamily="18" charset="-120"/>
              <a:cs typeface="新細明體" panose="02020500000000000000" pitchFamily="18" charset="-120"/>
            </a:endParaRPr>
          </a:p>
        </p:txBody>
      </p:sp>
    </p:spTree>
    <p:extLst>
      <p:ext uri="{BB962C8B-B14F-4D97-AF65-F5344CB8AC3E}">
        <p14:creationId xmlns:p14="http://schemas.microsoft.com/office/powerpoint/2010/main" val="3921713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纜線, 插頭, 室內 的圖片&#10;&#10;AI 產生的內容可能不正確。">
            <a:extLst>
              <a:ext uri="{FF2B5EF4-FFF2-40B4-BE49-F238E27FC236}">
                <a16:creationId xmlns:a16="http://schemas.microsoft.com/office/drawing/2014/main" id="{34C4C47A-508A-EA57-E7AD-76FD9A460D8C}"/>
              </a:ext>
            </a:extLst>
          </p:cNvPr>
          <p:cNvPicPr>
            <a:picLocks noChangeAspect="1"/>
          </p:cNvPicPr>
          <p:nvPr/>
        </p:nvPicPr>
        <p:blipFill>
          <a:blip r:embed="rId2"/>
          <a:srcRect b="8334"/>
          <a:stretch>
            <a:fillRect/>
          </a:stretch>
        </p:blipFill>
        <p:spPr>
          <a:xfrm>
            <a:off x="7741651" y="2765778"/>
            <a:ext cx="4320460" cy="3684068"/>
          </a:xfrm>
          <a:prstGeom prst="rect">
            <a:avLst/>
          </a:prstGeom>
        </p:spPr>
      </p:pic>
      <p:pic>
        <p:nvPicPr>
          <p:cNvPr id="7" name="圖片 6" descr="一張含有 人員, 室內, 醫療設備, 工具 的圖片&#10;&#10;AI 產生的內容可能不正確。">
            <a:extLst>
              <a:ext uri="{FF2B5EF4-FFF2-40B4-BE49-F238E27FC236}">
                <a16:creationId xmlns:a16="http://schemas.microsoft.com/office/drawing/2014/main" id="{5E7AED20-3E8A-A9A4-B0D9-16ADDA3B1DA0}"/>
              </a:ext>
            </a:extLst>
          </p:cNvPr>
          <p:cNvPicPr>
            <a:picLocks noChangeAspect="1"/>
          </p:cNvPicPr>
          <p:nvPr/>
        </p:nvPicPr>
        <p:blipFill>
          <a:blip r:embed="rId3"/>
          <a:stretch>
            <a:fillRect/>
          </a:stretch>
        </p:blipFill>
        <p:spPr>
          <a:xfrm>
            <a:off x="129889" y="2765778"/>
            <a:ext cx="7423215" cy="3684068"/>
          </a:xfrm>
          <a:prstGeom prst="rect">
            <a:avLst/>
          </a:prstGeom>
        </p:spPr>
      </p:pic>
      <p:sp>
        <p:nvSpPr>
          <p:cNvPr id="8" name="標題 1">
            <a:extLst>
              <a:ext uri="{FF2B5EF4-FFF2-40B4-BE49-F238E27FC236}">
                <a16:creationId xmlns:a16="http://schemas.microsoft.com/office/drawing/2014/main" id="{9AE836B4-A6D1-A271-69FC-AC9C4CB5AD3C}"/>
              </a:ext>
            </a:extLst>
          </p:cNvPr>
          <p:cNvSpPr txBox="1">
            <a:spLocks/>
          </p:cNvSpPr>
          <p:nvPr/>
        </p:nvSpPr>
        <p:spPr>
          <a:xfrm>
            <a:off x="838200" y="369332"/>
            <a:ext cx="10515600" cy="239644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dirty="0">
                <a:solidFill>
                  <a:srgbClr val="FF0000"/>
                </a:solidFill>
              </a:rPr>
              <a:t>＊錯誤範例：</a:t>
            </a:r>
            <a:endParaRPr lang="en-US" altLang="zh-TW" b="1" dirty="0">
              <a:solidFill>
                <a:srgbClr val="FF0000"/>
              </a:solidFill>
            </a:endParaRPr>
          </a:p>
          <a:p>
            <a:r>
              <a:rPr lang="en-US" altLang="zh-TW" dirty="0"/>
              <a:t>1.</a:t>
            </a:r>
            <a:r>
              <a:rPr lang="zh-TW" altLang="en-US" dirty="0"/>
              <a:t>逆止閥位置需接近Ｔ字三通，而非機台蒸氣出口</a:t>
            </a:r>
            <a:endParaRPr lang="en-US" altLang="zh-TW" dirty="0"/>
          </a:p>
          <a:p>
            <a:r>
              <a:rPr lang="en-US" altLang="zh-TW" dirty="0"/>
              <a:t>2.</a:t>
            </a:r>
            <a:r>
              <a:rPr lang="zh-TW" altLang="en-US" dirty="0"/>
              <a:t>蒸氣管路須注意不可有下</a:t>
            </a:r>
            <a:r>
              <a:rPr lang="en-US" altLang="zh-TW" dirty="0"/>
              <a:t>U</a:t>
            </a:r>
            <a:r>
              <a:rPr lang="zh-TW" altLang="en-US" dirty="0"/>
              <a:t>型情形</a:t>
            </a:r>
          </a:p>
        </p:txBody>
      </p:sp>
      <p:sp>
        <p:nvSpPr>
          <p:cNvPr id="2" name="文字方塊 1">
            <a:extLst>
              <a:ext uri="{FF2B5EF4-FFF2-40B4-BE49-F238E27FC236}">
                <a16:creationId xmlns:a16="http://schemas.microsoft.com/office/drawing/2014/main" id="{58535186-8E79-C15E-238C-EB56F53BB1DF}"/>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
        <p:nvSpPr>
          <p:cNvPr id="3" name="文字方塊 2">
            <a:extLst>
              <a:ext uri="{FF2B5EF4-FFF2-40B4-BE49-F238E27FC236}">
                <a16:creationId xmlns:a16="http://schemas.microsoft.com/office/drawing/2014/main" id="{56939D89-3B94-6DBE-BAD9-713B1191B58A}"/>
              </a:ext>
            </a:extLst>
          </p:cNvPr>
          <p:cNvSpPr txBox="1"/>
          <p:nvPr/>
        </p:nvSpPr>
        <p:spPr>
          <a:xfrm>
            <a:off x="11353800" y="0"/>
            <a:ext cx="838200" cy="369332"/>
          </a:xfrm>
          <a:prstGeom prst="rect">
            <a:avLst/>
          </a:prstGeom>
          <a:noFill/>
        </p:spPr>
        <p:txBody>
          <a:bodyPr wrap="square" rtlCol="0">
            <a:spAutoFit/>
          </a:bodyPr>
          <a:lstStyle/>
          <a:p>
            <a:r>
              <a:rPr lang="zh-TW" altLang="en-US" dirty="0"/>
              <a:t>第</a:t>
            </a:r>
            <a:r>
              <a:rPr lang="en-US" altLang="zh-TW" dirty="0"/>
              <a:t>4</a:t>
            </a:r>
            <a:r>
              <a:rPr lang="zh-TW" altLang="en-US" dirty="0"/>
              <a:t>頁</a:t>
            </a:r>
          </a:p>
        </p:txBody>
      </p:sp>
      <p:pic>
        <p:nvPicPr>
          <p:cNvPr id="4" name="圖片 3">
            <a:extLst>
              <a:ext uri="{FF2B5EF4-FFF2-40B4-BE49-F238E27FC236}">
                <a16:creationId xmlns:a16="http://schemas.microsoft.com/office/drawing/2014/main" id="{460F97E1-91DB-2048-1C0D-0BF62A44D90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63" b="98081" l="5696" r="96835">
                        <a14:foregroundMark x1="17511" y1="8742" x2="17511" y2="8742"/>
                        <a14:foregroundMark x1="8228" y1="18124" x2="8228" y2="18124"/>
                        <a14:foregroundMark x1="20464" y1="93817" x2="20464" y2="93817"/>
                        <a14:foregroundMark x1="7384" y1="86780" x2="7384" y2="86780"/>
                        <a14:foregroundMark x1="19409" y1="97655" x2="19409" y2="97655"/>
                        <a14:foregroundMark x1="6962" y1="19616" x2="6962" y2="19616"/>
                        <a14:foregroundMark x1="92616" y1="18763" x2="92616" y2="18763"/>
                        <a14:foregroundMark x1="86076" y1="7889" x2="86076" y2="7889"/>
                        <a14:foregroundMark x1="96624" y1="19190" x2="96624" y2="19190"/>
                        <a14:foregroundMark x1="18354" y1="7463" x2="18354" y2="7463"/>
                        <a14:foregroundMark x1="84810" y1="98294" x2="84810" y2="98294"/>
                        <a14:foregroundMark x1="96835" y1="87633" x2="96835" y2="87633"/>
                      </a14:backgroundRemoval>
                    </a14:imgEffect>
                  </a14:imgLayer>
                </a14:imgProps>
              </a:ext>
            </a:extLst>
          </a:blip>
          <a:stretch>
            <a:fillRect/>
          </a:stretch>
        </p:blipFill>
        <p:spPr>
          <a:xfrm>
            <a:off x="1636793" y="4607812"/>
            <a:ext cx="1582246" cy="1565556"/>
          </a:xfrm>
          <a:prstGeom prst="rect">
            <a:avLst/>
          </a:prstGeom>
        </p:spPr>
      </p:pic>
      <p:pic>
        <p:nvPicPr>
          <p:cNvPr id="6" name="圖片 5">
            <a:extLst>
              <a:ext uri="{FF2B5EF4-FFF2-40B4-BE49-F238E27FC236}">
                <a16:creationId xmlns:a16="http://schemas.microsoft.com/office/drawing/2014/main" id="{F1BFC6B4-F853-2590-F18E-97C2C7D359B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63" b="98081" l="5696" r="96835">
                        <a14:foregroundMark x1="17511" y1="8742" x2="17511" y2="8742"/>
                        <a14:foregroundMark x1="8228" y1="18124" x2="8228" y2="18124"/>
                        <a14:foregroundMark x1="20464" y1="93817" x2="20464" y2="93817"/>
                        <a14:foregroundMark x1="7384" y1="86780" x2="7384" y2="86780"/>
                        <a14:foregroundMark x1="19409" y1="97655" x2="19409" y2="97655"/>
                        <a14:foregroundMark x1="6962" y1="19616" x2="6962" y2="19616"/>
                        <a14:foregroundMark x1="92616" y1="18763" x2="92616" y2="18763"/>
                        <a14:foregroundMark x1="86076" y1="7889" x2="86076" y2="7889"/>
                        <a14:foregroundMark x1="96624" y1="19190" x2="96624" y2="19190"/>
                        <a14:foregroundMark x1="18354" y1="7463" x2="18354" y2="7463"/>
                        <a14:foregroundMark x1="84810" y1="98294" x2="84810" y2="98294"/>
                        <a14:foregroundMark x1="96835" y1="87633" x2="96835" y2="87633"/>
                      </a14:backgroundRemoval>
                    </a14:imgEffect>
                  </a14:imgLayer>
                </a14:imgProps>
              </a:ext>
            </a:extLst>
          </a:blip>
          <a:stretch>
            <a:fillRect/>
          </a:stretch>
        </p:blipFill>
        <p:spPr>
          <a:xfrm>
            <a:off x="8809118" y="4712587"/>
            <a:ext cx="1582246" cy="1565556"/>
          </a:xfrm>
          <a:prstGeom prst="rect">
            <a:avLst/>
          </a:prstGeom>
        </p:spPr>
      </p:pic>
    </p:spTree>
    <p:extLst>
      <p:ext uri="{BB962C8B-B14F-4D97-AF65-F5344CB8AC3E}">
        <p14:creationId xmlns:p14="http://schemas.microsoft.com/office/powerpoint/2010/main" val="4259660740"/>
      </p:ext>
    </p:extLst>
  </p:cSld>
  <p:clrMapOvr>
    <a:masterClrMapping/>
  </p:clrMapOvr>
  <mc:AlternateContent xmlns:mc="http://schemas.openxmlformats.org/markup-compatibility/2006" xmlns:p14="http://schemas.microsoft.com/office/powerpoint/2010/main">
    <mc:Choice Requires="p14">
      <p:transition spd="slow" p14:dur="2000" advTm="11905"/>
    </mc:Choice>
    <mc:Fallback xmlns="">
      <p:transition spd="slow" advTm="11905"/>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A4FA95CB-E88A-E4B3-8F00-432BB6F30704}"/>
              </a:ext>
            </a:extLst>
          </p:cNvPr>
          <p:cNvSpPr txBox="1"/>
          <p:nvPr/>
        </p:nvSpPr>
        <p:spPr>
          <a:xfrm>
            <a:off x="0" y="277092"/>
            <a:ext cx="7906328" cy="6191439"/>
          </a:xfrm>
          <a:prstGeom prst="rect">
            <a:avLst/>
          </a:prstGeom>
          <a:noFill/>
        </p:spPr>
        <p:txBody>
          <a:bodyPr wrap="square">
            <a:spAutoFit/>
          </a:bodyPr>
          <a:lstStyle/>
          <a:p>
            <a:pPr>
              <a:lnSpc>
                <a:spcPct val="115000"/>
              </a:lnSpc>
              <a:spcAft>
                <a:spcPts val="800"/>
              </a:spcAft>
              <a:buNone/>
            </a:pPr>
            <a:r>
              <a:rPr lang="en-US" altLang="zh-TW" sz="2000" kern="100" dirty="0">
                <a:effectLst/>
                <a:latin typeface="+mn-ea"/>
                <a:cs typeface="Times New Roman" panose="02020603050405020304" pitchFamily="18" charset="0"/>
              </a:rPr>
              <a:t>TK-5000/TK-6000</a:t>
            </a:r>
            <a:r>
              <a:rPr lang="zh-TW" altLang="zh-TW" sz="2000" kern="100" dirty="0">
                <a:effectLst/>
                <a:latin typeface="+mn-ea"/>
                <a:cs typeface="Times New Roman" panose="02020603050405020304" pitchFamily="18" charset="0"/>
              </a:rPr>
              <a:t>蒸氣管出水端</a:t>
            </a:r>
            <a:r>
              <a:rPr lang="en-US" altLang="zh-TW" sz="2000" kern="100" dirty="0">
                <a:effectLst/>
                <a:latin typeface="+mn-ea"/>
                <a:cs typeface="Times New Roman" panose="02020603050405020304" pitchFamily="18" charset="0"/>
              </a:rPr>
              <a:t>T</a:t>
            </a:r>
            <a:r>
              <a:rPr lang="zh-TW" altLang="zh-TW" sz="2000" kern="100" dirty="0">
                <a:effectLst/>
                <a:latin typeface="+mn-ea"/>
                <a:cs typeface="Times New Roman" panose="02020603050405020304" pitchFamily="18" charset="0"/>
              </a:rPr>
              <a:t>字三通連接安裝規範</a:t>
            </a:r>
          </a:p>
          <a:p>
            <a:pPr>
              <a:lnSpc>
                <a:spcPts val="2400"/>
              </a:lnSpc>
              <a:spcAft>
                <a:spcPts val="800"/>
              </a:spcAft>
              <a:buNone/>
            </a:pPr>
            <a:r>
              <a:rPr lang="zh-TW" altLang="zh-TW" sz="2000" kern="100" dirty="0">
                <a:effectLst/>
                <a:latin typeface="+mn-ea"/>
                <a:cs typeface="Times New Roman" panose="02020603050405020304" pitchFamily="18" charset="0"/>
              </a:rPr>
              <a:t>一、適用管材與規格</a:t>
            </a:r>
          </a:p>
          <a:p>
            <a:pPr marL="342900" lvl="0" indent="-342900">
              <a:lnSpc>
                <a:spcPts val="2400"/>
              </a:lnSpc>
              <a:spcAft>
                <a:spcPts val="800"/>
              </a:spcAft>
              <a:buSzPts val="1000"/>
              <a:buFont typeface="Symbol" panose="05050102010706020507" pitchFamily="18" charset="2"/>
              <a:buChar char=""/>
              <a:tabLst>
                <a:tab pos="457200" algn="l"/>
              </a:tabLst>
            </a:pPr>
            <a:r>
              <a:rPr lang="en-US" altLang="zh-TW" sz="2000" kern="100" dirty="0">
                <a:effectLst/>
                <a:latin typeface="+mn-ea"/>
                <a:cs typeface="Times New Roman" panose="02020603050405020304" pitchFamily="18" charset="0"/>
              </a:rPr>
              <a:t>2</a:t>
            </a:r>
            <a:r>
              <a:rPr lang="zh-TW" altLang="zh-TW" sz="2000" kern="100" dirty="0">
                <a:effectLst/>
                <a:latin typeface="+mn-ea"/>
                <a:cs typeface="Times New Roman" panose="02020603050405020304" pitchFamily="18" charset="0"/>
              </a:rPr>
              <a:t>分</a:t>
            </a:r>
            <a:r>
              <a:rPr lang="en-US" altLang="zh-TW" sz="2000" kern="100" dirty="0">
                <a:effectLst/>
                <a:latin typeface="+mn-ea"/>
                <a:cs typeface="Times New Roman" panose="02020603050405020304" pitchFamily="18" charset="0"/>
              </a:rPr>
              <a:t>PE</a:t>
            </a:r>
            <a:r>
              <a:rPr lang="zh-TW" altLang="zh-TW" sz="2000" kern="100" dirty="0">
                <a:effectLst/>
                <a:latin typeface="+mn-ea"/>
                <a:cs typeface="Times New Roman" panose="02020603050405020304" pitchFamily="18" charset="0"/>
              </a:rPr>
              <a:t>管：</a:t>
            </a:r>
            <a:r>
              <a:rPr lang="en-US" altLang="zh-TW" sz="2000" kern="100" dirty="0">
                <a:effectLst/>
                <a:latin typeface="+mn-ea"/>
                <a:cs typeface="Times New Roman" panose="02020603050405020304" pitchFamily="18" charset="0"/>
              </a:rPr>
              <a:t>5cm</a:t>
            </a:r>
            <a:endParaRPr lang="zh-TW" altLang="zh-TW" sz="2000" kern="100" dirty="0">
              <a:effectLst/>
              <a:latin typeface="+mn-ea"/>
              <a:cs typeface="Times New Roman" panose="02020603050405020304" pitchFamily="18" charset="0"/>
            </a:endParaRPr>
          </a:p>
          <a:p>
            <a:pPr marL="342900" lvl="0" indent="-342900">
              <a:lnSpc>
                <a:spcPts val="2400"/>
              </a:lnSpc>
              <a:spcAft>
                <a:spcPts val="800"/>
              </a:spcAft>
              <a:buSzPts val="1000"/>
              <a:buFont typeface="Symbol" panose="05050102010706020507" pitchFamily="18" charset="2"/>
              <a:buChar char=""/>
              <a:tabLst>
                <a:tab pos="457200" algn="l"/>
              </a:tabLst>
            </a:pPr>
            <a:r>
              <a:rPr lang="en-US" altLang="zh-TW" sz="2000" kern="100" dirty="0">
                <a:effectLst/>
                <a:latin typeface="+mn-ea"/>
                <a:cs typeface="Times New Roman" panose="02020603050405020304" pitchFamily="18" charset="0"/>
              </a:rPr>
              <a:t>3</a:t>
            </a:r>
            <a:r>
              <a:rPr lang="zh-TW" altLang="zh-TW" sz="2000" kern="100" dirty="0">
                <a:effectLst/>
                <a:latin typeface="+mn-ea"/>
                <a:cs typeface="Times New Roman" panose="02020603050405020304" pitchFamily="18" charset="0"/>
              </a:rPr>
              <a:t>分矽膠軟管：</a:t>
            </a:r>
            <a:r>
              <a:rPr lang="en-US" altLang="zh-TW" sz="2000" kern="100" dirty="0">
                <a:effectLst/>
                <a:latin typeface="+mn-ea"/>
                <a:cs typeface="Times New Roman" panose="02020603050405020304" pitchFamily="18" charset="0"/>
              </a:rPr>
              <a:t>4cm</a:t>
            </a:r>
            <a:endParaRPr lang="zh-TW" altLang="zh-TW" sz="2000" kern="100" dirty="0">
              <a:effectLst/>
              <a:latin typeface="+mn-ea"/>
              <a:cs typeface="Times New Roman" panose="02020603050405020304" pitchFamily="18" charset="0"/>
            </a:endParaRPr>
          </a:p>
          <a:p>
            <a:pPr marL="342900" lvl="0" indent="-342900">
              <a:lnSpc>
                <a:spcPts val="2400"/>
              </a:lnSpc>
              <a:spcAft>
                <a:spcPts val="800"/>
              </a:spcAft>
              <a:buSzPts val="1000"/>
              <a:buFont typeface="Symbol" panose="05050102010706020507" pitchFamily="18" charset="2"/>
              <a:buChar char=""/>
              <a:tabLst>
                <a:tab pos="457200" algn="l"/>
              </a:tabLst>
            </a:pPr>
            <a:r>
              <a:rPr lang="zh-TW" altLang="zh-TW" sz="2000" kern="100" dirty="0">
                <a:effectLst/>
                <a:latin typeface="+mn-ea"/>
                <a:cs typeface="Times New Roman" panose="02020603050405020304" pitchFamily="18" charset="0"/>
              </a:rPr>
              <a:t>逆止閥（方向需正確）</a:t>
            </a:r>
          </a:p>
          <a:p>
            <a:pPr marL="342900" lvl="0" indent="-342900">
              <a:lnSpc>
                <a:spcPts val="2400"/>
              </a:lnSpc>
              <a:spcAft>
                <a:spcPts val="800"/>
              </a:spcAft>
              <a:buSzPts val="1000"/>
              <a:buFont typeface="Symbol" panose="05050102010706020507" pitchFamily="18" charset="2"/>
              <a:buChar char=""/>
              <a:tabLst>
                <a:tab pos="457200" algn="l"/>
              </a:tabLst>
            </a:pPr>
            <a:r>
              <a:rPr lang="zh-TW" altLang="zh-TW" sz="2000" kern="100" dirty="0">
                <a:effectLst/>
                <a:latin typeface="+mn-ea"/>
                <a:cs typeface="Times New Roman" panose="02020603050405020304" pitchFamily="18" charset="0"/>
              </a:rPr>
              <a:t>束線帶（所有接點皆須固定）</a:t>
            </a:r>
          </a:p>
          <a:p>
            <a:pPr>
              <a:lnSpc>
                <a:spcPts val="2400"/>
              </a:lnSpc>
              <a:spcAft>
                <a:spcPts val="800"/>
              </a:spcAft>
              <a:buNone/>
            </a:pPr>
            <a:r>
              <a:rPr lang="zh-TW" altLang="zh-TW" sz="2000" kern="100" dirty="0">
                <a:effectLst/>
                <a:latin typeface="+mn-ea"/>
                <a:cs typeface="Times New Roman" panose="02020603050405020304" pitchFamily="18" charset="0"/>
              </a:rPr>
              <a:t>二、正確安裝方式（</a:t>
            </a:r>
            <a:r>
              <a:rPr lang="en-US" altLang="zh-TW" sz="2000" kern="100" dirty="0">
                <a:effectLst/>
                <a:latin typeface="+mn-ea"/>
                <a:cs typeface="Times New Roman" panose="02020603050405020304" pitchFamily="18" charset="0"/>
              </a:rPr>
              <a:t>T</a:t>
            </a:r>
            <a:r>
              <a:rPr lang="zh-TW" altLang="zh-TW" sz="2000" kern="100" dirty="0">
                <a:effectLst/>
                <a:latin typeface="+mn-ea"/>
                <a:cs typeface="Times New Roman" panose="02020603050405020304" pitchFamily="18" charset="0"/>
              </a:rPr>
              <a:t>字三通）</a:t>
            </a:r>
          </a:p>
          <a:p>
            <a:pPr marL="342900" lvl="0" indent="-342900">
              <a:lnSpc>
                <a:spcPts val="2400"/>
              </a:lnSpc>
              <a:spcAft>
                <a:spcPts val="800"/>
              </a:spcAft>
              <a:buFont typeface="+mj-lt"/>
              <a:buAutoNum type="arabicPeriod"/>
              <a:tabLst>
                <a:tab pos="457200" algn="l"/>
              </a:tabLst>
            </a:pPr>
            <a:r>
              <a:rPr lang="en-US" altLang="zh-TW" sz="2000" kern="100" dirty="0">
                <a:effectLst/>
                <a:latin typeface="+mn-ea"/>
                <a:cs typeface="Times New Roman" panose="02020603050405020304" pitchFamily="18" charset="0"/>
              </a:rPr>
              <a:t>3</a:t>
            </a:r>
            <a:r>
              <a:rPr lang="zh-TW" altLang="zh-TW" sz="2000" kern="100" dirty="0">
                <a:effectLst/>
                <a:latin typeface="+mn-ea"/>
                <a:cs typeface="Times New Roman" panose="02020603050405020304" pitchFamily="18" charset="0"/>
              </a:rPr>
              <a:t>分矽膠軟管接於逆止閥出水端底部，並以束線帶固定。</a:t>
            </a:r>
          </a:p>
          <a:p>
            <a:pPr marL="342900" lvl="0" indent="-342900">
              <a:lnSpc>
                <a:spcPts val="2400"/>
              </a:lnSpc>
              <a:spcAft>
                <a:spcPts val="800"/>
              </a:spcAft>
              <a:buFont typeface="+mj-lt"/>
              <a:buAutoNum type="arabicPeriod"/>
              <a:tabLst>
                <a:tab pos="457200" algn="l"/>
              </a:tabLst>
            </a:pPr>
            <a:r>
              <a:rPr lang="en-US" altLang="zh-TW" sz="2000" kern="100" dirty="0">
                <a:effectLst/>
                <a:latin typeface="+mn-ea"/>
                <a:cs typeface="Times New Roman" panose="02020603050405020304" pitchFamily="18" charset="0"/>
              </a:rPr>
              <a:t>2</a:t>
            </a:r>
            <a:r>
              <a:rPr lang="zh-TW" altLang="zh-TW" sz="2000" kern="100" dirty="0">
                <a:effectLst/>
                <a:latin typeface="+mn-ea"/>
                <a:cs typeface="Times New Roman" panose="02020603050405020304" pitchFamily="18" charset="0"/>
              </a:rPr>
              <a:t>分</a:t>
            </a:r>
            <a:r>
              <a:rPr lang="en-US" altLang="zh-TW" sz="2000" kern="100" dirty="0">
                <a:effectLst/>
                <a:latin typeface="+mn-ea"/>
                <a:cs typeface="Times New Roman" panose="02020603050405020304" pitchFamily="18" charset="0"/>
              </a:rPr>
              <a:t>PE</a:t>
            </a:r>
            <a:r>
              <a:rPr lang="zh-TW" altLang="zh-TW" sz="2000" kern="100" dirty="0">
                <a:effectLst/>
                <a:latin typeface="+mn-ea"/>
                <a:cs typeface="Times New Roman" panose="02020603050405020304" pitchFamily="18" charset="0"/>
              </a:rPr>
              <a:t>管接於逆止閥出水端頂部。</a:t>
            </a:r>
          </a:p>
          <a:p>
            <a:pPr marL="342900" lvl="0" indent="-342900">
              <a:lnSpc>
                <a:spcPts val="2400"/>
              </a:lnSpc>
              <a:spcAft>
                <a:spcPts val="800"/>
              </a:spcAft>
              <a:buFont typeface="+mj-lt"/>
              <a:buAutoNum type="arabicPeriod"/>
              <a:tabLst>
                <a:tab pos="457200" algn="l"/>
              </a:tabLst>
            </a:pPr>
            <a:r>
              <a:rPr lang="zh-TW" altLang="zh-TW" sz="2000" kern="100" dirty="0">
                <a:effectLst/>
                <a:latin typeface="+mn-ea"/>
                <a:cs typeface="Times New Roman" panose="02020603050405020304" pitchFamily="18" charset="0"/>
              </a:rPr>
              <a:t>以</a:t>
            </a:r>
            <a:r>
              <a:rPr lang="en-US" altLang="zh-TW" sz="2000" kern="100" dirty="0">
                <a:effectLst/>
                <a:latin typeface="+mn-ea"/>
                <a:cs typeface="Times New Roman" panose="02020603050405020304" pitchFamily="18" charset="0"/>
              </a:rPr>
              <a:t>3</a:t>
            </a:r>
            <a:r>
              <a:rPr lang="zh-TW" altLang="zh-TW" sz="2000" kern="100" dirty="0">
                <a:effectLst/>
                <a:latin typeface="+mn-ea"/>
                <a:cs typeface="Times New Roman" panose="02020603050405020304" pitchFamily="18" charset="0"/>
              </a:rPr>
              <a:t>分矽膠軟管將</a:t>
            </a:r>
            <a:r>
              <a:rPr lang="en-US" altLang="zh-TW" sz="2000" kern="100" dirty="0">
                <a:effectLst/>
                <a:latin typeface="+mn-ea"/>
                <a:cs typeface="Times New Roman" panose="02020603050405020304" pitchFamily="18" charset="0"/>
              </a:rPr>
              <a:t>2</a:t>
            </a:r>
            <a:r>
              <a:rPr lang="zh-TW" altLang="zh-TW" sz="2000" kern="100" dirty="0">
                <a:effectLst/>
                <a:latin typeface="+mn-ea"/>
                <a:cs typeface="Times New Roman" panose="02020603050405020304" pitchFamily="18" charset="0"/>
              </a:rPr>
              <a:t>分</a:t>
            </a:r>
            <a:r>
              <a:rPr lang="en-US" altLang="zh-TW" sz="2000" kern="100" dirty="0">
                <a:effectLst/>
                <a:latin typeface="+mn-ea"/>
                <a:cs typeface="Times New Roman" panose="02020603050405020304" pitchFamily="18" charset="0"/>
              </a:rPr>
              <a:t>PE</a:t>
            </a:r>
            <a:r>
              <a:rPr lang="zh-TW" altLang="zh-TW" sz="2000" kern="100" dirty="0">
                <a:effectLst/>
                <a:latin typeface="+mn-ea"/>
                <a:cs typeface="Times New Roman" panose="02020603050405020304" pitchFamily="18" charset="0"/>
              </a:rPr>
              <a:t>管連接至</a:t>
            </a:r>
            <a:r>
              <a:rPr lang="en-US" altLang="zh-TW" sz="2000" kern="100" dirty="0">
                <a:effectLst/>
                <a:latin typeface="+mn-ea"/>
                <a:cs typeface="Times New Roman" panose="02020603050405020304" pitchFamily="18" charset="0"/>
              </a:rPr>
              <a:t>T</a:t>
            </a:r>
            <a:r>
              <a:rPr lang="zh-TW" altLang="zh-TW" sz="2000" kern="100" dirty="0">
                <a:effectLst/>
                <a:latin typeface="+mn-ea"/>
                <a:cs typeface="Times New Roman" panose="02020603050405020304" pitchFamily="18" charset="0"/>
              </a:rPr>
              <a:t>字三通，所有接點確實束緊。</a:t>
            </a:r>
          </a:p>
          <a:p>
            <a:pPr>
              <a:lnSpc>
                <a:spcPts val="2400"/>
              </a:lnSpc>
              <a:spcAft>
                <a:spcPts val="800"/>
              </a:spcAft>
              <a:buNone/>
            </a:pPr>
            <a:r>
              <a:rPr lang="zh-TW" altLang="zh-TW" sz="2000" kern="100" dirty="0">
                <a:effectLst/>
                <a:latin typeface="+mn-ea"/>
                <a:cs typeface="Times New Roman" panose="02020603050405020304" pitchFamily="18" charset="0"/>
              </a:rPr>
              <a:t>三、必須遵守的管路原則</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逆止閥需接近</a:t>
            </a:r>
            <a:r>
              <a:rPr lang="en-US" altLang="zh-TW" sz="2000" kern="100" dirty="0">
                <a:effectLst/>
                <a:latin typeface="+mn-ea"/>
                <a:cs typeface="Times New Roman" panose="02020603050405020304" pitchFamily="18" charset="0"/>
              </a:rPr>
              <a:t>T</a:t>
            </a:r>
            <a:r>
              <a:rPr lang="zh-TW" altLang="zh-TW" sz="2000" kern="100" dirty="0">
                <a:effectLst/>
                <a:latin typeface="+mn-ea"/>
                <a:cs typeface="Times New Roman" panose="02020603050405020304" pitchFamily="18" charset="0"/>
              </a:rPr>
              <a:t>字三通</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蒸氣管路必須保持順流</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逆止閥與廢水端須低於機台出水口</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嚴禁出現下</a:t>
            </a:r>
            <a:r>
              <a:rPr lang="en-US" altLang="zh-TW" sz="2000" kern="100" dirty="0">
                <a:effectLst/>
                <a:latin typeface="+mn-ea"/>
                <a:cs typeface="Times New Roman" panose="02020603050405020304" pitchFamily="18" charset="0"/>
              </a:rPr>
              <a:t>U</a:t>
            </a:r>
            <a:r>
              <a:rPr lang="zh-TW" altLang="zh-TW" sz="2000" kern="100" dirty="0">
                <a:effectLst/>
                <a:latin typeface="+mn-ea"/>
                <a:cs typeface="Times New Roman" panose="02020603050405020304" pitchFamily="18" charset="0"/>
              </a:rPr>
              <a:t>型管路，導致蒸汽管內積水</a:t>
            </a:r>
            <a:r>
              <a:rPr lang="en-US" altLang="zh-TW" sz="2000" kern="100" dirty="0">
                <a:effectLst/>
                <a:latin typeface="+mn-ea"/>
                <a:cs typeface="Times New Roman" panose="02020603050405020304" pitchFamily="18" charset="0"/>
              </a:rPr>
              <a:t> </a:t>
            </a:r>
            <a:endParaRPr lang="zh-TW" altLang="zh-TW" sz="2000" kern="100" dirty="0">
              <a:effectLst/>
              <a:latin typeface="+mn-ea"/>
              <a:cs typeface="Times New Roman" panose="02020603050405020304" pitchFamily="18" charset="0"/>
            </a:endParaRPr>
          </a:p>
        </p:txBody>
      </p:sp>
      <p:sp>
        <p:nvSpPr>
          <p:cNvPr id="4" name="文字方塊 3">
            <a:extLst>
              <a:ext uri="{FF2B5EF4-FFF2-40B4-BE49-F238E27FC236}">
                <a16:creationId xmlns:a16="http://schemas.microsoft.com/office/drawing/2014/main" id="{44392FCE-FFF4-8F7F-0421-ACC1CDA4434D}"/>
              </a:ext>
            </a:extLst>
          </p:cNvPr>
          <p:cNvSpPr txBox="1"/>
          <p:nvPr/>
        </p:nvSpPr>
        <p:spPr>
          <a:xfrm>
            <a:off x="7536873" y="521854"/>
            <a:ext cx="4165599" cy="4093428"/>
          </a:xfrm>
          <a:prstGeom prst="rect">
            <a:avLst/>
          </a:prstGeom>
          <a:noFill/>
        </p:spPr>
        <p:txBody>
          <a:bodyPr wrap="square">
            <a:spAutoFit/>
          </a:bodyPr>
          <a:lstStyle/>
          <a:p>
            <a:pPr>
              <a:lnSpc>
                <a:spcPts val="2400"/>
              </a:lnSpc>
              <a:spcAft>
                <a:spcPts val="800"/>
              </a:spcAft>
              <a:buNone/>
            </a:pPr>
            <a:r>
              <a:rPr lang="zh-TW" altLang="zh-TW" sz="2000" kern="100" dirty="0">
                <a:effectLst/>
                <a:latin typeface="+mn-ea"/>
                <a:cs typeface="Times New Roman" panose="02020603050405020304" pitchFamily="18" charset="0"/>
              </a:rPr>
              <a:t>四、常見錯誤（禁止）</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逆止閥裝在靠近機台蒸氣出口</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管路形成下</a:t>
            </a:r>
            <a:r>
              <a:rPr lang="en-US" altLang="zh-TW" sz="2000" kern="100" dirty="0">
                <a:effectLst/>
                <a:latin typeface="+mn-ea"/>
                <a:cs typeface="Times New Roman" panose="02020603050405020304" pitchFamily="18" charset="0"/>
              </a:rPr>
              <a:t>U</a:t>
            </a:r>
            <a:r>
              <a:rPr lang="zh-TW" altLang="zh-TW" sz="2000" kern="100" dirty="0">
                <a:effectLst/>
                <a:latin typeface="+mn-ea"/>
                <a:cs typeface="Times New Roman" panose="02020603050405020304" pitchFamily="18" charset="0"/>
              </a:rPr>
              <a:t>型</a:t>
            </a:r>
          </a:p>
          <a:p>
            <a:pPr>
              <a:lnSpc>
                <a:spcPts val="2400"/>
              </a:lnSpc>
              <a:spcAft>
                <a:spcPts val="800"/>
              </a:spcAft>
              <a:buNone/>
            </a:pPr>
            <a:r>
              <a:rPr lang="en-US" altLang="zh-TW" sz="2000" kern="100" dirty="0">
                <a:effectLst/>
                <a:latin typeface="+mn-ea"/>
                <a:cs typeface="Segoe UI Emoji" panose="020B0502040204020203" pitchFamily="34" charset="0"/>
              </a:rPr>
              <a:t>❌</a:t>
            </a:r>
            <a:r>
              <a:rPr lang="zh-TW" altLang="zh-TW" sz="2000" kern="100" dirty="0">
                <a:effectLst/>
                <a:latin typeface="+mn-ea"/>
                <a:cs typeface="Times New Roman" panose="02020603050405020304" pitchFamily="18" charset="0"/>
              </a:rPr>
              <a:t>管路逆坡，造成回水</a:t>
            </a:r>
          </a:p>
          <a:p>
            <a:pPr>
              <a:lnSpc>
                <a:spcPts val="2400"/>
              </a:lnSpc>
              <a:spcAft>
                <a:spcPts val="800"/>
              </a:spcAft>
              <a:buNone/>
            </a:pPr>
            <a:r>
              <a:rPr lang="en-US" altLang="zh-TW" sz="2000" kern="100" dirty="0">
                <a:effectLst/>
                <a:latin typeface="+mn-ea"/>
                <a:cs typeface="Times New Roman" panose="02020603050405020304" pitchFamily="18" charset="0"/>
              </a:rPr>
              <a:t> </a:t>
            </a:r>
            <a:endParaRPr lang="zh-TW" altLang="zh-TW" sz="2000" kern="100" dirty="0">
              <a:effectLst/>
              <a:latin typeface="+mn-ea"/>
              <a:cs typeface="Times New Roman" panose="02020603050405020304" pitchFamily="18" charset="0"/>
            </a:endParaRPr>
          </a:p>
          <a:p>
            <a:pPr>
              <a:lnSpc>
                <a:spcPts val="2400"/>
              </a:lnSpc>
              <a:spcAft>
                <a:spcPts val="800"/>
              </a:spcAft>
              <a:buNone/>
            </a:pPr>
            <a:r>
              <a:rPr lang="zh-TW" altLang="zh-TW" sz="2000" kern="100" dirty="0">
                <a:effectLst/>
                <a:latin typeface="+mn-ea"/>
                <a:cs typeface="Times New Roman" panose="02020603050405020304" pitchFamily="18" charset="0"/>
              </a:rPr>
              <a:t>五、現場快速確認</a:t>
            </a:r>
          </a:p>
          <a:p>
            <a:pPr>
              <a:lnSpc>
                <a:spcPts val="2400"/>
              </a:lnSpc>
              <a:spcAft>
                <a:spcPts val="800"/>
              </a:spcAft>
              <a:buNone/>
            </a:pPr>
            <a:r>
              <a:rPr lang="en-US" altLang="zh-TW" sz="2000" kern="100" dirty="0">
                <a:effectLst/>
                <a:latin typeface="+mn-ea"/>
                <a:cs typeface="Times New Roman" panose="02020603050405020304" pitchFamily="18" charset="0"/>
              </a:rPr>
              <a:t>☑</a:t>
            </a:r>
            <a:r>
              <a:rPr lang="zh-TW" altLang="zh-TW" sz="2000" kern="100" dirty="0">
                <a:effectLst/>
                <a:latin typeface="+mn-ea"/>
                <a:cs typeface="Times New Roman" panose="02020603050405020304" pitchFamily="18" charset="0"/>
              </a:rPr>
              <a:t>管材長度符合規格</a:t>
            </a:r>
          </a:p>
          <a:p>
            <a:pPr>
              <a:lnSpc>
                <a:spcPts val="2400"/>
              </a:lnSpc>
              <a:spcAft>
                <a:spcPts val="800"/>
              </a:spcAft>
              <a:buNone/>
            </a:pPr>
            <a:r>
              <a:rPr lang="en-US" altLang="zh-TW" sz="2000" kern="100" dirty="0">
                <a:effectLst/>
                <a:latin typeface="+mn-ea"/>
                <a:cs typeface="Times New Roman" panose="02020603050405020304" pitchFamily="18" charset="0"/>
              </a:rPr>
              <a:t>☑</a:t>
            </a:r>
            <a:r>
              <a:rPr lang="zh-TW" altLang="zh-TW" sz="2000" kern="100" dirty="0">
                <a:effectLst/>
                <a:latin typeface="+mn-ea"/>
                <a:cs typeface="Times New Roman" panose="02020603050405020304" pitchFamily="18" charset="0"/>
              </a:rPr>
              <a:t>逆止閥方向正確</a:t>
            </a:r>
          </a:p>
          <a:p>
            <a:pPr>
              <a:lnSpc>
                <a:spcPts val="2400"/>
              </a:lnSpc>
              <a:spcAft>
                <a:spcPts val="800"/>
              </a:spcAft>
              <a:buNone/>
            </a:pPr>
            <a:r>
              <a:rPr lang="en-US" altLang="zh-TW" sz="2000" kern="100" dirty="0">
                <a:effectLst/>
                <a:latin typeface="+mn-ea"/>
                <a:cs typeface="Times New Roman" panose="02020603050405020304" pitchFamily="18" charset="0"/>
              </a:rPr>
              <a:t>☑</a:t>
            </a:r>
            <a:r>
              <a:rPr lang="zh-TW" altLang="zh-TW" sz="2000" kern="100" dirty="0">
                <a:effectLst/>
                <a:latin typeface="+mn-ea"/>
                <a:cs typeface="Times New Roman" panose="02020603050405020304" pitchFamily="18" charset="0"/>
              </a:rPr>
              <a:t>所有接點皆已束緊</a:t>
            </a:r>
          </a:p>
          <a:p>
            <a:pPr>
              <a:lnSpc>
                <a:spcPts val="2400"/>
              </a:lnSpc>
              <a:spcAft>
                <a:spcPts val="800"/>
              </a:spcAft>
              <a:buNone/>
            </a:pPr>
            <a:r>
              <a:rPr lang="en-US" altLang="zh-TW" sz="2000" kern="100" dirty="0">
                <a:effectLst/>
                <a:latin typeface="+mn-ea"/>
                <a:cs typeface="Times New Roman" panose="02020603050405020304" pitchFamily="18" charset="0"/>
              </a:rPr>
              <a:t>☑</a:t>
            </a:r>
            <a:r>
              <a:rPr lang="zh-TW" altLang="zh-TW" sz="2000" kern="100" dirty="0">
                <a:effectLst/>
                <a:latin typeface="+mn-ea"/>
                <a:cs typeface="Times New Roman" panose="02020603050405020304" pitchFamily="18" charset="0"/>
              </a:rPr>
              <a:t>排水順暢，無漏水與回流</a:t>
            </a:r>
          </a:p>
        </p:txBody>
      </p:sp>
      <p:sp>
        <p:nvSpPr>
          <p:cNvPr id="6" name="文字方塊 5">
            <a:extLst>
              <a:ext uri="{FF2B5EF4-FFF2-40B4-BE49-F238E27FC236}">
                <a16:creationId xmlns:a16="http://schemas.microsoft.com/office/drawing/2014/main" id="{2825C4EF-02CE-565F-92D7-B8002644B322}"/>
              </a:ext>
            </a:extLst>
          </p:cNvPr>
          <p:cNvSpPr txBox="1"/>
          <p:nvPr/>
        </p:nvSpPr>
        <p:spPr>
          <a:xfrm>
            <a:off x="0" y="0"/>
            <a:ext cx="6096000" cy="369332"/>
          </a:xfrm>
          <a:prstGeom prst="rect">
            <a:avLst/>
          </a:prstGeom>
          <a:noFill/>
        </p:spPr>
        <p:txBody>
          <a:bodyPr wrap="square">
            <a:spAutoFit/>
          </a:bodyPr>
          <a:lstStyle/>
          <a:p>
            <a:r>
              <a:rPr lang="zh-TW" altLang="en-US" dirty="0">
                <a:latin typeface="+mn-ea"/>
              </a:rPr>
              <a:t>📢 </a:t>
            </a:r>
            <a:r>
              <a:rPr lang="en-US" altLang="zh-TW" dirty="0">
                <a:latin typeface="+mn-ea"/>
              </a:rPr>
              <a:t>2026/1/12</a:t>
            </a:r>
            <a:r>
              <a:rPr lang="zh-TW" altLang="en-US" dirty="0">
                <a:latin typeface="+mn-ea"/>
              </a:rPr>
              <a:t>布達事項</a:t>
            </a:r>
            <a:endParaRPr lang="en-US" altLang="zh-TW" dirty="0">
              <a:latin typeface="+mn-ea"/>
            </a:endParaRPr>
          </a:p>
        </p:txBody>
      </p:sp>
    </p:spTree>
    <p:extLst>
      <p:ext uri="{BB962C8B-B14F-4D97-AF65-F5344CB8AC3E}">
        <p14:creationId xmlns:p14="http://schemas.microsoft.com/office/powerpoint/2010/main" val="1671459416"/>
      </p:ext>
    </p:extLst>
  </p:cSld>
  <p:clrMapOvr>
    <a:masterClrMapping/>
  </p:clrMapOvr>
  <mc:AlternateContent xmlns:mc="http://schemas.openxmlformats.org/markup-compatibility/2006" xmlns:p14="http://schemas.microsoft.com/office/powerpoint/2010/main">
    <mc:Choice Requires="p14">
      <p:transition spd="slow" p14:dur="2000" advTm="10499"/>
    </mc:Choice>
    <mc:Fallback xmlns="">
      <p:transition spd="slow" advTm="10499"/>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5769-5B3C-AB87-7BBF-ACAF5BE47BF0}"/>
            </a:ext>
          </a:extLst>
        </p:cNvPr>
        <p:cNvGrpSpPr/>
        <p:nvPr/>
      </p:nvGrpSpPr>
      <p:grpSpPr>
        <a:xfrm>
          <a:off x="0" y="0"/>
          <a:ext cx="0" cy="0"/>
          <a:chOff x="0" y="0"/>
          <a:chExt cx="0" cy="0"/>
        </a:xfrm>
      </p:grpSpPr>
      <p:sp>
        <p:nvSpPr>
          <p:cNvPr id="3" name="文字方塊 2">
            <a:extLst>
              <a:ext uri="{FF2B5EF4-FFF2-40B4-BE49-F238E27FC236}">
                <a16:creationId xmlns:a16="http://schemas.microsoft.com/office/drawing/2014/main" id="{84A142EA-7A1F-0669-4C3A-EAB09B8A996D}"/>
              </a:ext>
            </a:extLst>
          </p:cNvPr>
          <p:cNvSpPr txBox="1"/>
          <p:nvPr/>
        </p:nvSpPr>
        <p:spPr>
          <a:xfrm>
            <a:off x="0" y="9236"/>
            <a:ext cx="8032522" cy="3811300"/>
          </a:xfrm>
          <a:prstGeom prst="rect">
            <a:avLst/>
          </a:prstGeom>
          <a:noFill/>
        </p:spPr>
        <p:txBody>
          <a:bodyPr wrap="square">
            <a:spAutoFit/>
          </a:bodyPr>
          <a:lstStyle/>
          <a:p>
            <a:pPr>
              <a:lnSpc>
                <a:spcPct val="115000"/>
              </a:lnSpc>
              <a:spcAft>
                <a:spcPts val="800"/>
              </a:spcAft>
            </a:pPr>
            <a:r>
              <a:rPr lang="zh-TW" altLang="en-US" sz="2000" dirty="0">
                <a:latin typeface="+mn-ea"/>
              </a:rPr>
              <a:t>📢 </a:t>
            </a:r>
            <a:r>
              <a:rPr lang="en-US" altLang="zh-TW" sz="2000" dirty="0">
                <a:latin typeface="+mn-ea"/>
              </a:rPr>
              <a:t>2026/1/20</a:t>
            </a:r>
            <a:r>
              <a:rPr lang="zh-TW" altLang="en-US" sz="2000" dirty="0">
                <a:latin typeface="+mn-ea"/>
              </a:rPr>
              <a:t>布達事項</a:t>
            </a:r>
            <a:endParaRPr lang="en-US" altLang="zh-TW" sz="2000" dirty="0">
              <a:latin typeface="+mn-ea"/>
            </a:endParaRPr>
          </a:p>
          <a:p>
            <a:pPr>
              <a:lnSpc>
                <a:spcPct val="115000"/>
              </a:lnSpc>
              <a:spcAft>
                <a:spcPts val="800"/>
              </a:spcAft>
              <a:buNone/>
            </a:pPr>
            <a:r>
              <a:rPr lang="en-US" altLang="zh-TW" sz="2000" kern="100" dirty="0">
                <a:effectLst/>
                <a:latin typeface="+mn-ea"/>
                <a:cs typeface="Times New Roman" panose="02020603050405020304" pitchFamily="18" charset="0"/>
              </a:rPr>
              <a:t>TK-5000/TK-6000</a:t>
            </a:r>
            <a:r>
              <a:rPr lang="zh-TW" altLang="en-US" sz="2000" kern="100" dirty="0">
                <a:effectLst/>
                <a:latin typeface="+mn-ea"/>
                <a:cs typeface="Times New Roman" panose="02020603050405020304" pitchFamily="18" charset="0"/>
              </a:rPr>
              <a:t>電子龍頭出水頭滲水更換說明</a:t>
            </a:r>
            <a:endParaRPr lang="en-US" altLang="zh-TW" sz="2000" kern="100" dirty="0">
              <a:effectLst/>
              <a:latin typeface="+mn-ea"/>
              <a:cs typeface="Times New Roman" panose="02020603050405020304" pitchFamily="18" charset="0"/>
            </a:endParaRPr>
          </a:p>
          <a:p>
            <a:pPr>
              <a:lnSpc>
                <a:spcPct val="115000"/>
              </a:lnSpc>
              <a:spcAft>
                <a:spcPts val="800"/>
              </a:spcAft>
              <a:buNone/>
            </a:pPr>
            <a:r>
              <a:rPr lang="zh-TW" altLang="en-US" sz="2000" kern="100" dirty="0">
                <a:latin typeface="+mn-ea"/>
                <a:cs typeface="Times New Roman" panose="02020603050405020304" pitchFamily="18" charset="0"/>
              </a:rPr>
              <a:t>後續遇到請直接更換</a:t>
            </a:r>
            <a:r>
              <a:rPr lang="zh-TW" altLang="en-US" sz="2000" kern="100" dirty="0">
                <a:solidFill>
                  <a:srgbClr val="FF0000"/>
                </a:solidFill>
                <a:highlight>
                  <a:srgbClr val="FFFF00"/>
                </a:highlight>
                <a:latin typeface="+mn-ea"/>
                <a:cs typeface="Times New Roman" panose="02020603050405020304" pitchFamily="18" charset="0"/>
              </a:rPr>
              <a:t>新款出水口用起泡器跟</a:t>
            </a:r>
            <a:r>
              <a:rPr lang="en-US" altLang="zh-TW" sz="2000" kern="100" dirty="0">
                <a:solidFill>
                  <a:srgbClr val="FF0000"/>
                </a:solidFill>
                <a:highlight>
                  <a:srgbClr val="FFFF00"/>
                </a:highlight>
                <a:latin typeface="+mn-ea"/>
                <a:cs typeface="Times New Roman" panose="02020603050405020304" pitchFamily="18" charset="0"/>
              </a:rPr>
              <a:t>TK-6000</a:t>
            </a:r>
            <a:r>
              <a:rPr lang="zh-TW" altLang="en-US" sz="2000" kern="100" dirty="0">
                <a:solidFill>
                  <a:srgbClr val="FF0000"/>
                </a:solidFill>
                <a:highlight>
                  <a:srgbClr val="FFFF00"/>
                </a:highlight>
                <a:latin typeface="+mn-ea"/>
                <a:cs typeface="Times New Roman" panose="02020603050405020304" pitchFamily="18" charset="0"/>
              </a:rPr>
              <a:t>龍頭出水頭</a:t>
            </a:r>
            <a:endParaRPr lang="en-US" altLang="zh-TW" sz="2000" kern="100" dirty="0">
              <a:latin typeface="+mn-ea"/>
              <a:cs typeface="Times New Roman" panose="02020603050405020304" pitchFamily="18" charset="0"/>
            </a:endParaRPr>
          </a:p>
          <a:p>
            <a:pPr>
              <a:lnSpc>
                <a:spcPct val="115000"/>
              </a:lnSpc>
              <a:spcAft>
                <a:spcPts val="800"/>
              </a:spcAft>
              <a:buNone/>
            </a:pPr>
            <a:r>
              <a:rPr lang="zh-TW" altLang="en-US" sz="2000" kern="100" dirty="0">
                <a:latin typeface="+mn-ea"/>
                <a:cs typeface="Times New Roman" panose="02020603050405020304" pitchFamily="18" charset="0"/>
              </a:rPr>
              <a:t>維修更換後</a:t>
            </a:r>
            <a:r>
              <a:rPr lang="zh-TW" altLang="en-US" sz="2000" kern="100" dirty="0">
                <a:effectLst/>
                <a:latin typeface="+mn-ea"/>
                <a:cs typeface="Times New Roman" panose="02020603050405020304" pitchFamily="18" charset="0"/>
              </a:rPr>
              <a:t>舊款出水</a:t>
            </a:r>
            <a:r>
              <a:rPr lang="zh-TW" altLang="en-US" sz="2000" kern="100" dirty="0">
                <a:latin typeface="+mn-ea"/>
                <a:cs typeface="Times New Roman" panose="02020603050405020304" pitchFamily="18" charset="0"/>
              </a:rPr>
              <a:t>口用起泡器一律更送回品保，如有更換而沒送回，將會究責</a:t>
            </a:r>
            <a:r>
              <a:rPr lang="en-US" altLang="zh-TW" sz="2000" kern="100" dirty="0">
                <a:latin typeface="+mn-ea"/>
                <a:cs typeface="Times New Roman" panose="02020603050405020304" pitchFamily="18" charset="0"/>
              </a:rPr>
              <a:t>(</a:t>
            </a:r>
            <a:r>
              <a:rPr lang="zh-TW" altLang="en-US" sz="2000" dirty="0">
                <a:solidFill>
                  <a:srgbClr val="FF0000"/>
                </a:solidFill>
                <a:highlight>
                  <a:srgbClr val="FFFF00"/>
                </a:highlight>
                <a:latin typeface="+mn-ea"/>
              </a:rPr>
              <a:t>影響考核獎金</a:t>
            </a:r>
            <a:r>
              <a:rPr lang="en-US" altLang="zh-TW" sz="2000" kern="100" dirty="0">
                <a:latin typeface="+mn-ea"/>
                <a:cs typeface="Times New Roman" panose="02020603050405020304" pitchFamily="18" charset="0"/>
              </a:rPr>
              <a:t>)</a:t>
            </a:r>
            <a:endParaRPr lang="en-US" altLang="zh-TW" sz="2000" kern="100" dirty="0">
              <a:effectLst/>
              <a:latin typeface="+mn-ea"/>
              <a:cs typeface="Times New Roman" panose="02020603050405020304" pitchFamily="18" charset="0"/>
            </a:endParaRPr>
          </a:p>
          <a:p>
            <a:pPr>
              <a:lnSpc>
                <a:spcPts val="2400"/>
              </a:lnSpc>
              <a:spcAft>
                <a:spcPts val="800"/>
              </a:spcAft>
            </a:pPr>
            <a:r>
              <a:rPr lang="zh-TW" altLang="en-US" sz="2000" kern="100" dirty="0">
                <a:solidFill>
                  <a:srgbClr val="FF0000"/>
                </a:solidFill>
                <a:highlight>
                  <a:srgbClr val="FFFF00"/>
                </a:highlight>
                <a:latin typeface="+mn-ea"/>
                <a:cs typeface="Times New Roman" panose="02020603050405020304" pitchFamily="18" charset="0"/>
              </a:rPr>
              <a:t>舊款出水口用起泡器，將會請總倉招回立即停用</a:t>
            </a:r>
            <a:endParaRPr lang="en-US" altLang="zh-TW" sz="2000" kern="100" dirty="0">
              <a:solidFill>
                <a:srgbClr val="FF0000"/>
              </a:solidFill>
              <a:highlight>
                <a:srgbClr val="FFFF00"/>
              </a:highlight>
              <a:latin typeface="+mn-ea"/>
              <a:cs typeface="Times New Roman" panose="02020603050405020304" pitchFamily="18" charset="0"/>
            </a:endParaRPr>
          </a:p>
          <a:p>
            <a:pPr>
              <a:lnSpc>
                <a:spcPts val="2400"/>
              </a:lnSpc>
              <a:spcAft>
                <a:spcPts val="800"/>
              </a:spcAft>
            </a:pPr>
            <a:r>
              <a:rPr lang="zh-TW" altLang="en-US" sz="2000" kern="100" dirty="0">
                <a:solidFill>
                  <a:srgbClr val="FF0000"/>
                </a:solidFill>
                <a:highlight>
                  <a:srgbClr val="FFFF00"/>
                </a:highlight>
                <a:latin typeface="+mn-ea"/>
                <a:cs typeface="Times New Roman" panose="02020603050405020304" pitchFamily="18" charset="0"/>
              </a:rPr>
              <a:t>新款出水口用起泡器：料號</a:t>
            </a:r>
            <a:r>
              <a:rPr lang="en-US" altLang="zh-TW" sz="2000" kern="100" dirty="0">
                <a:solidFill>
                  <a:srgbClr val="FF0000"/>
                </a:solidFill>
                <a:highlight>
                  <a:srgbClr val="FFFF00"/>
                </a:highlight>
                <a:latin typeface="+mn-ea"/>
                <a:cs typeface="Times New Roman" panose="02020603050405020304" pitchFamily="18" charset="0"/>
              </a:rPr>
              <a:t>OPAHAS0159-1</a:t>
            </a:r>
          </a:p>
          <a:p>
            <a:pPr>
              <a:lnSpc>
                <a:spcPts val="2400"/>
              </a:lnSpc>
              <a:spcAft>
                <a:spcPts val="800"/>
              </a:spcAft>
            </a:pPr>
            <a:r>
              <a:rPr lang="en-US" altLang="zh-TW" sz="2000" kern="100" dirty="0">
                <a:solidFill>
                  <a:srgbClr val="FF0000"/>
                </a:solidFill>
                <a:latin typeface="+mn-ea"/>
                <a:cs typeface="Times New Roman" panose="02020603050405020304" pitchFamily="18" charset="0"/>
              </a:rPr>
              <a:t>TK-6000</a:t>
            </a:r>
            <a:r>
              <a:rPr lang="zh-TW" altLang="en-US" sz="2000" kern="100" dirty="0">
                <a:solidFill>
                  <a:srgbClr val="FF0000"/>
                </a:solidFill>
                <a:latin typeface="+mn-ea"/>
                <a:cs typeface="Times New Roman" panose="02020603050405020304" pitchFamily="18" charset="0"/>
              </a:rPr>
              <a:t>龍頭出水頭：料號</a:t>
            </a:r>
            <a:r>
              <a:rPr lang="en-US" altLang="zh-TW" sz="2000" kern="100" dirty="0">
                <a:solidFill>
                  <a:srgbClr val="FF0000"/>
                </a:solidFill>
                <a:latin typeface="+mn-ea"/>
                <a:cs typeface="Times New Roman" panose="02020603050405020304" pitchFamily="18" charset="0"/>
              </a:rPr>
              <a:t>PLCXXX0218-1</a:t>
            </a:r>
          </a:p>
          <a:p>
            <a:pPr>
              <a:lnSpc>
                <a:spcPts val="2400"/>
              </a:lnSpc>
              <a:spcAft>
                <a:spcPts val="800"/>
              </a:spcAft>
            </a:pPr>
            <a:r>
              <a:rPr lang="zh-TW" altLang="en-US" sz="2000" kern="100" dirty="0">
                <a:latin typeface="+mn-ea"/>
                <a:cs typeface="Times New Roman" panose="02020603050405020304" pitchFamily="18" charset="0"/>
              </a:rPr>
              <a:t>舊款出水口用起泡器：料號</a:t>
            </a:r>
            <a:r>
              <a:rPr lang="en-US" altLang="zh-TW" sz="2000" kern="100" dirty="0">
                <a:latin typeface="+mn-ea"/>
                <a:cs typeface="Times New Roman" panose="02020603050405020304" pitchFamily="18" charset="0"/>
              </a:rPr>
              <a:t>OPAHAS0159-0</a:t>
            </a:r>
            <a:endParaRPr lang="zh-TW" altLang="zh-TW" sz="2000" kern="100" dirty="0">
              <a:effectLst/>
              <a:latin typeface="+mn-ea"/>
              <a:cs typeface="Times New Roman" panose="02020603050405020304" pitchFamily="18" charset="0"/>
            </a:endParaRPr>
          </a:p>
        </p:txBody>
      </p:sp>
      <p:pic>
        <p:nvPicPr>
          <p:cNvPr id="5" name="圖片 4" descr="一張含有 室內, 下沉、洗碗槽, 行動電話, 銀 的圖片&#10;&#10;AI 產生的內容可能不正確。">
            <a:extLst>
              <a:ext uri="{FF2B5EF4-FFF2-40B4-BE49-F238E27FC236}">
                <a16:creationId xmlns:a16="http://schemas.microsoft.com/office/drawing/2014/main" id="{2D5CAFFE-C94C-D3B8-0161-E3DF2393C89A}"/>
              </a:ext>
            </a:extLst>
          </p:cNvPr>
          <p:cNvPicPr>
            <a:picLocks noChangeAspect="1"/>
          </p:cNvPicPr>
          <p:nvPr/>
        </p:nvPicPr>
        <p:blipFill>
          <a:blip r:embed="rId2"/>
          <a:stretch>
            <a:fillRect/>
          </a:stretch>
        </p:blipFill>
        <p:spPr>
          <a:xfrm>
            <a:off x="8032524" y="0"/>
            <a:ext cx="4159476" cy="6850901"/>
          </a:xfrm>
          <a:prstGeom prst="rect">
            <a:avLst/>
          </a:prstGeom>
        </p:spPr>
      </p:pic>
      <p:sp>
        <p:nvSpPr>
          <p:cNvPr id="7" name="箭號: 向下 6">
            <a:extLst>
              <a:ext uri="{FF2B5EF4-FFF2-40B4-BE49-F238E27FC236}">
                <a16:creationId xmlns:a16="http://schemas.microsoft.com/office/drawing/2014/main" id="{CD02136E-3B52-BDC7-1595-920341C7A8D7}"/>
              </a:ext>
            </a:extLst>
          </p:cNvPr>
          <p:cNvSpPr/>
          <p:nvPr/>
        </p:nvSpPr>
        <p:spPr>
          <a:xfrm rot="4086550">
            <a:off x="11095322" y="2900217"/>
            <a:ext cx="711200" cy="1311564"/>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descr="一張含有 圓柱, 透明材質, 金屬, 銀 的圖片&#10;&#10;AI 產生的內容可能不正確。">
            <a:extLst>
              <a:ext uri="{FF2B5EF4-FFF2-40B4-BE49-F238E27FC236}">
                <a16:creationId xmlns:a16="http://schemas.microsoft.com/office/drawing/2014/main" id="{7513D00E-CF29-8560-1522-179531D28B74}"/>
              </a:ext>
            </a:extLst>
          </p:cNvPr>
          <p:cNvPicPr>
            <a:picLocks noChangeAspect="1"/>
          </p:cNvPicPr>
          <p:nvPr/>
        </p:nvPicPr>
        <p:blipFill>
          <a:blip r:embed="rId3"/>
          <a:srcRect b="7233"/>
          <a:stretch>
            <a:fillRect/>
          </a:stretch>
        </p:blipFill>
        <p:spPr>
          <a:xfrm>
            <a:off x="3873048" y="4493406"/>
            <a:ext cx="4159476" cy="1768839"/>
          </a:xfrm>
          <a:prstGeom prst="rect">
            <a:avLst/>
          </a:prstGeom>
        </p:spPr>
      </p:pic>
      <p:sp>
        <p:nvSpPr>
          <p:cNvPr id="10" name="文字方塊 9">
            <a:extLst>
              <a:ext uri="{FF2B5EF4-FFF2-40B4-BE49-F238E27FC236}">
                <a16:creationId xmlns:a16="http://schemas.microsoft.com/office/drawing/2014/main" id="{FD01F558-37ED-CB2E-4461-FBA817536AE0}"/>
              </a:ext>
            </a:extLst>
          </p:cNvPr>
          <p:cNvSpPr txBox="1"/>
          <p:nvPr/>
        </p:nvSpPr>
        <p:spPr>
          <a:xfrm>
            <a:off x="4347216" y="6253011"/>
            <a:ext cx="1376218" cy="584775"/>
          </a:xfrm>
          <a:prstGeom prst="rect">
            <a:avLst/>
          </a:prstGeom>
          <a:noFill/>
        </p:spPr>
        <p:txBody>
          <a:bodyPr wrap="square" rtlCol="0">
            <a:spAutoFit/>
          </a:bodyPr>
          <a:lstStyle/>
          <a:p>
            <a:r>
              <a:rPr lang="zh-TW" altLang="en-US" sz="3200" dirty="0">
                <a:solidFill>
                  <a:srgbClr val="FF0000"/>
                </a:solidFill>
              </a:rPr>
              <a:t>舊款</a:t>
            </a:r>
          </a:p>
        </p:txBody>
      </p:sp>
      <p:sp>
        <p:nvSpPr>
          <p:cNvPr id="12" name="文字方塊 11">
            <a:extLst>
              <a:ext uri="{FF2B5EF4-FFF2-40B4-BE49-F238E27FC236}">
                <a16:creationId xmlns:a16="http://schemas.microsoft.com/office/drawing/2014/main" id="{BDB70C33-41F9-3BEF-12FC-49E33D15F27D}"/>
              </a:ext>
            </a:extLst>
          </p:cNvPr>
          <p:cNvSpPr txBox="1"/>
          <p:nvPr/>
        </p:nvSpPr>
        <p:spPr>
          <a:xfrm>
            <a:off x="6529306" y="6234531"/>
            <a:ext cx="1069912" cy="584775"/>
          </a:xfrm>
          <a:prstGeom prst="rect">
            <a:avLst/>
          </a:prstGeom>
          <a:noFill/>
        </p:spPr>
        <p:txBody>
          <a:bodyPr wrap="square" rtlCol="0">
            <a:spAutoFit/>
          </a:bodyPr>
          <a:lstStyle/>
          <a:p>
            <a:r>
              <a:rPr lang="zh-TW" altLang="en-US" sz="3200" dirty="0">
                <a:solidFill>
                  <a:srgbClr val="FF0000"/>
                </a:solidFill>
              </a:rPr>
              <a:t>新款</a:t>
            </a:r>
          </a:p>
        </p:txBody>
      </p:sp>
      <p:pic>
        <p:nvPicPr>
          <p:cNvPr id="15" name="圖片 14">
            <a:extLst>
              <a:ext uri="{FF2B5EF4-FFF2-40B4-BE49-F238E27FC236}">
                <a16:creationId xmlns:a16="http://schemas.microsoft.com/office/drawing/2014/main" id="{E2F6D320-3D17-F9A5-1957-BA7215AFE8FD}"/>
              </a:ext>
            </a:extLst>
          </p:cNvPr>
          <p:cNvPicPr>
            <a:picLocks noChangeAspect="1"/>
          </p:cNvPicPr>
          <p:nvPr/>
        </p:nvPicPr>
        <p:blipFill>
          <a:blip r:embed="rId4"/>
          <a:stretch>
            <a:fillRect/>
          </a:stretch>
        </p:blipFill>
        <p:spPr>
          <a:xfrm>
            <a:off x="214671" y="4197060"/>
            <a:ext cx="2852505" cy="2212976"/>
          </a:xfrm>
          <a:prstGeom prst="rect">
            <a:avLst/>
          </a:prstGeom>
        </p:spPr>
      </p:pic>
      <p:sp>
        <p:nvSpPr>
          <p:cNvPr id="17" name="文字方塊 16">
            <a:extLst>
              <a:ext uri="{FF2B5EF4-FFF2-40B4-BE49-F238E27FC236}">
                <a16:creationId xmlns:a16="http://schemas.microsoft.com/office/drawing/2014/main" id="{B90F73CC-A672-EF7D-BFE9-9DF77112755F}"/>
              </a:ext>
            </a:extLst>
          </p:cNvPr>
          <p:cNvSpPr txBox="1"/>
          <p:nvPr/>
        </p:nvSpPr>
        <p:spPr>
          <a:xfrm>
            <a:off x="465571" y="6400723"/>
            <a:ext cx="2350703" cy="400110"/>
          </a:xfrm>
          <a:prstGeom prst="rect">
            <a:avLst/>
          </a:prstGeom>
          <a:noFill/>
        </p:spPr>
        <p:txBody>
          <a:bodyPr wrap="square">
            <a:spAutoFit/>
          </a:bodyPr>
          <a:lstStyle/>
          <a:p>
            <a:r>
              <a:rPr lang="en-US" altLang="zh-TW" sz="2000" kern="100" dirty="0">
                <a:solidFill>
                  <a:srgbClr val="FF0000"/>
                </a:solidFill>
                <a:latin typeface="+mn-ea"/>
                <a:cs typeface="Times New Roman" panose="02020603050405020304" pitchFamily="18" charset="0"/>
              </a:rPr>
              <a:t>TK-6000</a:t>
            </a:r>
            <a:r>
              <a:rPr lang="zh-TW" altLang="en-US" sz="2000" kern="100" dirty="0">
                <a:solidFill>
                  <a:srgbClr val="FF0000"/>
                </a:solidFill>
                <a:latin typeface="+mn-ea"/>
                <a:cs typeface="Times New Roman" panose="02020603050405020304" pitchFamily="18" charset="0"/>
              </a:rPr>
              <a:t>龍頭出水頭</a:t>
            </a:r>
            <a:endParaRPr lang="zh-TW" altLang="en-US" sz="2000" dirty="0"/>
          </a:p>
        </p:txBody>
      </p:sp>
      <p:sp>
        <p:nvSpPr>
          <p:cNvPr id="19" name="文字方塊 18">
            <a:extLst>
              <a:ext uri="{FF2B5EF4-FFF2-40B4-BE49-F238E27FC236}">
                <a16:creationId xmlns:a16="http://schemas.microsoft.com/office/drawing/2014/main" id="{31D4926D-7CCC-0EC8-1664-5A0DC35A2813}"/>
              </a:ext>
            </a:extLst>
          </p:cNvPr>
          <p:cNvSpPr txBox="1"/>
          <p:nvPr/>
        </p:nvSpPr>
        <p:spPr>
          <a:xfrm>
            <a:off x="4866359" y="4093296"/>
            <a:ext cx="2172854" cy="400110"/>
          </a:xfrm>
          <a:prstGeom prst="rect">
            <a:avLst/>
          </a:prstGeom>
          <a:noFill/>
        </p:spPr>
        <p:txBody>
          <a:bodyPr wrap="square">
            <a:spAutoFit/>
          </a:bodyPr>
          <a:lstStyle/>
          <a:p>
            <a:pPr algn="ctr"/>
            <a:r>
              <a:rPr lang="zh-TW" altLang="en-US" sz="2000" kern="100" dirty="0">
                <a:solidFill>
                  <a:srgbClr val="FF0000"/>
                </a:solidFill>
                <a:latin typeface="+mn-ea"/>
                <a:cs typeface="Times New Roman" panose="02020603050405020304" pitchFamily="18" charset="0"/>
              </a:rPr>
              <a:t>出水口用起泡器</a:t>
            </a:r>
            <a:endParaRPr lang="zh-TW" altLang="en-US" sz="2000" dirty="0"/>
          </a:p>
        </p:txBody>
      </p:sp>
    </p:spTree>
    <p:extLst>
      <p:ext uri="{BB962C8B-B14F-4D97-AF65-F5344CB8AC3E}">
        <p14:creationId xmlns:p14="http://schemas.microsoft.com/office/powerpoint/2010/main" val="1988287264"/>
      </p:ext>
    </p:extLst>
  </p:cSld>
  <p:clrMapOvr>
    <a:masterClrMapping/>
  </p:clrMapOvr>
  <mc:AlternateContent xmlns:mc="http://schemas.openxmlformats.org/markup-compatibility/2006" xmlns:p14="http://schemas.microsoft.com/office/powerpoint/2010/main">
    <mc:Choice Requires="p14">
      <p:transition spd="slow" p14:dur="2000" advTm="10499"/>
    </mc:Choice>
    <mc:Fallback xmlns="">
      <p:transition spd="slow" advTm="1049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C50A658F-A35A-DD09-4397-30D79B24915B}"/>
              </a:ext>
            </a:extLst>
          </p:cNvPr>
          <p:cNvSpPr txBox="1"/>
          <p:nvPr/>
        </p:nvSpPr>
        <p:spPr>
          <a:xfrm>
            <a:off x="0" y="0"/>
            <a:ext cx="9107055" cy="5632311"/>
          </a:xfrm>
          <a:prstGeom prst="rect">
            <a:avLst/>
          </a:prstGeom>
          <a:noFill/>
        </p:spPr>
        <p:txBody>
          <a:bodyPr wrap="square">
            <a:spAutoFit/>
          </a:bodyPr>
          <a:lstStyle/>
          <a:p>
            <a:r>
              <a:rPr lang="zh-TW" altLang="en-US" dirty="0">
                <a:latin typeface="+mn-ea"/>
              </a:rPr>
              <a:t>📢 </a:t>
            </a:r>
            <a:r>
              <a:rPr lang="en-US" altLang="zh-TW" dirty="0">
                <a:latin typeface="+mn-ea"/>
              </a:rPr>
              <a:t>2026/1/26</a:t>
            </a:r>
            <a:r>
              <a:rPr lang="zh-TW" altLang="en-US" dirty="0">
                <a:latin typeface="+mn-ea"/>
              </a:rPr>
              <a:t>布達事項</a:t>
            </a:r>
            <a:endParaRPr lang="en-US" altLang="zh-TW" dirty="0">
              <a:latin typeface="+mn-ea"/>
            </a:endParaRPr>
          </a:p>
          <a:p>
            <a:r>
              <a:rPr lang="zh-TW" altLang="en-US" dirty="0">
                <a:latin typeface="+mn-ea"/>
              </a:rPr>
              <a:t>新款</a:t>
            </a:r>
            <a:r>
              <a:rPr lang="en-US" altLang="zh-TW" dirty="0">
                <a:latin typeface="+mn-ea"/>
              </a:rPr>
              <a:t>TDS</a:t>
            </a:r>
            <a:r>
              <a:rPr lang="zh-TW" altLang="en-US" dirty="0">
                <a:latin typeface="+mn-ea"/>
              </a:rPr>
              <a:t>測試筆申請使用說明</a:t>
            </a:r>
            <a:endParaRPr lang="en-US" altLang="zh-TW" dirty="0">
              <a:latin typeface="+mn-ea"/>
            </a:endParaRPr>
          </a:p>
          <a:p>
            <a:r>
              <a:rPr lang="en-US" altLang="zh-TW" dirty="0">
                <a:latin typeface="+mn-ea"/>
              </a:rPr>
              <a:t>1.</a:t>
            </a:r>
            <a:r>
              <a:rPr lang="zh-TW" altLang="en-US" dirty="0">
                <a:latin typeface="+mn-ea"/>
              </a:rPr>
              <a:t>千山與惟品技師後續申請</a:t>
            </a:r>
            <a:r>
              <a:rPr lang="en-US" altLang="zh-TW" dirty="0">
                <a:latin typeface="+mn-ea"/>
              </a:rPr>
              <a:t>TDS</a:t>
            </a:r>
            <a:r>
              <a:rPr lang="zh-TW" altLang="en-US" dirty="0">
                <a:latin typeface="+mn-ea"/>
              </a:rPr>
              <a:t>筆請直接申請此款</a:t>
            </a:r>
            <a:endParaRPr lang="en-US" altLang="zh-TW" dirty="0">
              <a:latin typeface="+mn-ea"/>
            </a:endParaRPr>
          </a:p>
          <a:p>
            <a:endParaRPr lang="en-US" altLang="zh-TW" dirty="0">
              <a:latin typeface="+mn-ea"/>
            </a:endParaRPr>
          </a:p>
          <a:p>
            <a:r>
              <a:rPr lang="en-US" altLang="zh-TW" dirty="0">
                <a:latin typeface="+mn-ea"/>
              </a:rPr>
              <a:t>2.</a:t>
            </a:r>
            <a:r>
              <a:rPr lang="zh-TW" altLang="en-US" dirty="0">
                <a:latin typeface="+mn-ea"/>
              </a:rPr>
              <a:t>首批</a:t>
            </a:r>
            <a:r>
              <a:rPr lang="en-US" altLang="zh-TW" dirty="0">
                <a:latin typeface="+mn-ea"/>
              </a:rPr>
              <a:t>30</a:t>
            </a:r>
            <a:r>
              <a:rPr lang="zh-TW" altLang="en-US" dirty="0">
                <a:latin typeface="+mn-ea"/>
              </a:rPr>
              <a:t>支請門市與總倉申請</a:t>
            </a:r>
            <a:endParaRPr lang="en-US" altLang="zh-TW" dirty="0">
              <a:latin typeface="+mn-ea"/>
            </a:endParaRPr>
          </a:p>
          <a:p>
            <a:r>
              <a:rPr lang="zh-TW" altLang="en-US" dirty="0">
                <a:latin typeface="+mn-ea"/>
              </a:rPr>
              <a:t>  </a:t>
            </a:r>
            <a:r>
              <a:rPr lang="en-US" altLang="zh-TW" dirty="0">
                <a:latin typeface="+mn-ea"/>
              </a:rPr>
              <a:t>2.1</a:t>
            </a:r>
            <a:r>
              <a:rPr lang="zh-TW" altLang="en-US" dirty="0">
                <a:latin typeface="+mn-ea"/>
              </a:rPr>
              <a:t>千山全戶技師</a:t>
            </a:r>
            <a:r>
              <a:rPr lang="en-US" altLang="zh-TW" dirty="0">
                <a:latin typeface="+mn-ea"/>
              </a:rPr>
              <a:t>1</a:t>
            </a:r>
            <a:r>
              <a:rPr lang="zh-TW" altLang="en-US" dirty="0">
                <a:latin typeface="+mn-ea"/>
              </a:rPr>
              <a:t>支</a:t>
            </a:r>
            <a:r>
              <a:rPr lang="en-US" altLang="zh-TW" dirty="0">
                <a:latin typeface="+mn-ea"/>
              </a:rPr>
              <a:t>(</a:t>
            </a:r>
            <a:r>
              <a:rPr lang="zh-TW" altLang="en-US" dirty="0">
                <a:latin typeface="+mn-ea"/>
              </a:rPr>
              <a:t>用於檢測鹽桶內與吸鹽慢洗時</a:t>
            </a:r>
            <a:r>
              <a:rPr lang="en-US" altLang="zh-TW" dirty="0">
                <a:latin typeface="+mn-ea"/>
              </a:rPr>
              <a:t>TDS</a:t>
            </a:r>
            <a:r>
              <a:rPr lang="zh-TW" altLang="en-US" dirty="0">
                <a:latin typeface="+mn-ea"/>
              </a:rPr>
              <a:t>檢測</a:t>
            </a:r>
            <a:r>
              <a:rPr lang="en-US" altLang="zh-TW" dirty="0">
                <a:latin typeface="+mn-ea"/>
              </a:rPr>
              <a:t>)</a:t>
            </a:r>
          </a:p>
          <a:p>
            <a:r>
              <a:rPr lang="zh-TW" altLang="en-US" dirty="0">
                <a:latin typeface="+mn-ea"/>
              </a:rPr>
              <a:t>  </a:t>
            </a:r>
            <a:r>
              <a:rPr lang="en-US" altLang="zh-TW" dirty="0">
                <a:latin typeface="+mn-ea"/>
              </a:rPr>
              <a:t>2.2</a:t>
            </a:r>
            <a:r>
              <a:rPr lang="zh-TW" altLang="en-US" dirty="0">
                <a:latin typeface="+mn-ea"/>
              </a:rPr>
              <a:t>每個門市各</a:t>
            </a:r>
            <a:r>
              <a:rPr lang="en-US" altLang="zh-TW" dirty="0">
                <a:latin typeface="+mn-ea"/>
              </a:rPr>
              <a:t>1</a:t>
            </a:r>
            <a:r>
              <a:rPr lang="zh-TW" altLang="en-US" dirty="0">
                <a:latin typeface="+mn-ea"/>
              </a:rPr>
              <a:t>支</a:t>
            </a:r>
            <a:r>
              <a:rPr lang="en-US" altLang="zh-TW" dirty="0">
                <a:latin typeface="+mn-ea"/>
              </a:rPr>
              <a:t>(</a:t>
            </a:r>
            <a:r>
              <a:rPr lang="zh-TW" altLang="en-US" dirty="0">
                <a:latin typeface="+mn-ea"/>
              </a:rPr>
              <a:t>請給維修全戶軟水機的千山技師優先使用</a:t>
            </a:r>
            <a:r>
              <a:rPr lang="en-US" altLang="zh-TW" dirty="0">
                <a:latin typeface="+mn-ea"/>
              </a:rPr>
              <a:t>)</a:t>
            </a:r>
          </a:p>
          <a:p>
            <a:endParaRPr lang="en-US" altLang="zh-TW" dirty="0">
              <a:latin typeface="+mn-ea"/>
            </a:endParaRPr>
          </a:p>
          <a:p>
            <a:r>
              <a:rPr lang="en-US" altLang="zh-TW" dirty="0">
                <a:latin typeface="+mn-ea"/>
              </a:rPr>
              <a:t>3.</a:t>
            </a:r>
            <a:r>
              <a:rPr lang="zh-TW" altLang="en-US" dirty="0">
                <a:latin typeface="+mn-ea"/>
              </a:rPr>
              <a:t>其餘如有需求，請先跟總倉登記申請，後續統一再採買一次</a:t>
            </a:r>
            <a:endParaRPr lang="en-US" altLang="zh-TW" dirty="0">
              <a:latin typeface="+mn-ea"/>
            </a:endParaRPr>
          </a:p>
          <a:p>
            <a:endParaRPr lang="en-US" altLang="zh-TW" dirty="0">
              <a:latin typeface="+mn-ea"/>
            </a:endParaRPr>
          </a:p>
          <a:p>
            <a:r>
              <a:rPr lang="en-US" altLang="zh-TW" dirty="0">
                <a:latin typeface="+mn-ea"/>
              </a:rPr>
              <a:t>4.</a:t>
            </a:r>
            <a:r>
              <a:rPr lang="zh-TW" altLang="en-US" dirty="0">
                <a:latin typeface="+mn-ea"/>
              </a:rPr>
              <a:t>此</a:t>
            </a:r>
            <a:r>
              <a:rPr lang="en-US" altLang="zh-TW" dirty="0">
                <a:latin typeface="+mn-ea"/>
              </a:rPr>
              <a:t>TDS</a:t>
            </a:r>
            <a:r>
              <a:rPr lang="zh-TW" altLang="en-US" dirty="0">
                <a:latin typeface="+mn-ea"/>
              </a:rPr>
              <a:t>測試筆後續入設備管理</a:t>
            </a:r>
            <a:r>
              <a:rPr lang="en-US" altLang="zh-TW" dirty="0">
                <a:latin typeface="+mn-ea"/>
              </a:rPr>
              <a:t>(</a:t>
            </a:r>
            <a:r>
              <a:rPr lang="zh-TW" altLang="en-US" dirty="0">
                <a:solidFill>
                  <a:srgbClr val="FF0000"/>
                </a:solidFill>
                <a:highlight>
                  <a:srgbClr val="FFFF00"/>
                </a:highlight>
                <a:latin typeface="+mn-ea"/>
              </a:rPr>
              <a:t>用於</a:t>
            </a:r>
            <a:r>
              <a:rPr lang="en-US" altLang="zh-TW" dirty="0">
                <a:solidFill>
                  <a:srgbClr val="FF0000"/>
                </a:solidFill>
                <a:highlight>
                  <a:srgbClr val="FFFF00"/>
                </a:highlight>
                <a:latin typeface="+mn-ea"/>
              </a:rPr>
              <a:t>TDS</a:t>
            </a:r>
            <a:r>
              <a:rPr lang="zh-TW" altLang="en-US" dirty="0">
                <a:solidFill>
                  <a:srgbClr val="FF0000"/>
                </a:solidFill>
                <a:highlight>
                  <a:srgbClr val="FFFF00"/>
                </a:highlight>
                <a:latin typeface="+mn-ea"/>
              </a:rPr>
              <a:t>檢測，其餘溫度與</a:t>
            </a:r>
            <a:r>
              <a:rPr lang="en-US" altLang="zh-TW" dirty="0">
                <a:solidFill>
                  <a:srgbClr val="FF0000"/>
                </a:solidFill>
                <a:highlight>
                  <a:srgbClr val="FFFF00"/>
                </a:highlight>
                <a:latin typeface="+mn-ea"/>
              </a:rPr>
              <a:t>EC</a:t>
            </a:r>
            <a:r>
              <a:rPr lang="zh-TW" altLang="en-US" dirty="0">
                <a:solidFill>
                  <a:srgbClr val="FF0000"/>
                </a:solidFill>
                <a:highlight>
                  <a:srgbClr val="FFFF00"/>
                </a:highlight>
                <a:latin typeface="+mn-ea"/>
              </a:rPr>
              <a:t>檢測請勿使用</a:t>
            </a:r>
            <a:r>
              <a:rPr lang="en-US" altLang="zh-TW" dirty="0">
                <a:latin typeface="+mn-ea"/>
              </a:rPr>
              <a:t>)</a:t>
            </a:r>
          </a:p>
          <a:p>
            <a:r>
              <a:rPr lang="zh-TW" altLang="en-US" dirty="0">
                <a:latin typeface="+mn-ea"/>
              </a:rPr>
              <a:t>技師：負責保管、妥善使用與維護</a:t>
            </a:r>
            <a:endParaRPr lang="en-US" altLang="zh-TW" dirty="0">
              <a:latin typeface="+mn-ea"/>
            </a:endParaRPr>
          </a:p>
          <a:p>
            <a:r>
              <a:rPr lang="zh-TW" altLang="en-US" dirty="0">
                <a:latin typeface="+mn-ea"/>
              </a:rPr>
              <a:t>店長：負責監督、管理設備使用狀況</a:t>
            </a:r>
            <a:endParaRPr lang="en-US" altLang="zh-TW" dirty="0">
              <a:latin typeface="+mn-ea"/>
            </a:endParaRPr>
          </a:p>
          <a:p>
            <a:endParaRPr lang="en-US" altLang="zh-TW" dirty="0">
              <a:latin typeface="+mn-ea"/>
            </a:endParaRPr>
          </a:p>
          <a:p>
            <a:r>
              <a:rPr lang="zh-TW" altLang="en-US" dirty="0">
                <a:latin typeface="+mn-ea"/>
              </a:rPr>
              <a:t>品名</a:t>
            </a:r>
            <a:r>
              <a:rPr lang="en-US" altLang="zh-TW" dirty="0">
                <a:latin typeface="+mn-ea"/>
              </a:rPr>
              <a:t>:E-1</a:t>
            </a:r>
            <a:r>
              <a:rPr lang="zh-TW" altLang="en-US" dirty="0">
                <a:latin typeface="+mn-ea"/>
              </a:rPr>
              <a:t>便捷式</a:t>
            </a:r>
            <a:r>
              <a:rPr lang="en-US" altLang="zh-TW" dirty="0">
                <a:latin typeface="+mn-ea"/>
              </a:rPr>
              <a:t>TDS&amp;EC</a:t>
            </a:r>
            <a:r>
              <a:rPr lang="zh-TW" altLang="en-US" dirty="0">
                <a:latin typeface="+mn-ea"/>
              </a:rPr>
              <a:t>測試筆</a:t>
            </a:r>
            <a:br>
              <a:rPr lang="en-US" altLang="zh-TW" dirty="0">
                <a:latin typeface="+mn-ea"/>
              </a:rPr>
            </a:br>
            <a:r>
              <a:rPr lang="zh-TW" altLang="en-US" dirty="0">
                <a:latin typeface="+mn-ea"/>
              </a:rPr>
              <a:t>規格</a:t>
            </a:r>
            <a:r>
              <a:rPr lang="en-US" altLang="zh-TW" dirty="0">
                <a:latin typeface="+mn-ea"/>
              </a:rPr>
              <a:t>TDS</a:t>
            </a:r>
            <a:r>
              <a:rPr lang="zh-TW" altLang="en-US" dirty="0">
                <a:latin typeface="+mn-ea"/>
              </a:rPr>
              <a:t>範圍</a:t>
            </a:r>
            <a:r>
              <a:rPr lang="en-US" altLang="zh-TW" dirty="0">
                <a:latin typeface="+mn-ea"/>
              </a:rPr>
              <a:t>:0-9999ppm </a:t>
            </a:r>
          </a:p>
          <a:p>
            <a:r>
              <a:rPr lang="zh-TW" altLang="en-US" dirty="0">
                <a:latin typeface="+mn-ea"/>
              </a:rPr>
              <a:t>料號</a:t>
            </a:r>
            <a:r>
              <a:rPr lang="en-US" altLang="zh-TW" dirty="0">
                <a:latin typeface="+mn-ea"/>
              </a:rPr>
              <a:t>:TOOL-D0073</a:t>
            </a:r>
          </a:p>
          <a:p>
            <a:endParaRPr lang="en-US" altLang="zh-TW" dirty="0">
              <a:latin typeface="+mn-ea"/>
            </a:endParaRPr>
          </a:p>
          <a:p>
            <a:endParaRPr lang="en-US" altLang="zh-TW" dirty="0">
              <a:latin typeface="+mn-ea"/>
            </a:endParaRPr>
          </a:p>
          <a:p>
            <a:endParaRPr lang="en-US" altLang="zh-TW" dirty="0">
              <a:latin typeface="+mn-ea"/>
            </a:endParaRPr>
          </a:p>
        </p:txBody>
      </p:sp>
      <p:pic>
        <p:nvPicPr>
          <p:cNvPr id="6" name="圖片 5" descr="一張含有 文字, 螢幕擷取畫面, 字型, 數字 的圖片&#10;&#10;AI 產生的內容可能不正確。">
            <a:extLst>
              <a:ext uri="{FF2B5EF4-FFF2-40B4-BE49-F238E27FC236}">
                <a16:creationId xmlns:a16="http://schemas.microsoft.com/office/drawing/2014/main" id="{70FA816F-CFF0-4FAB-6A83-0D30C9C7BD95}"/>
              </a:ext>
            </a:extLst>
          </p:cNvPr>
          <p:cNvPicPr>
            <a:picLocks noChangeAspect="1"/>
          </p:cNvPicPr>
          <p:nvPr/>
        </p:nvPicPr>
        <p:blipFill>
          <a:blip r:embed="rId2"/>
          <a:stretch>
            <a:fillRect/>
          </a:stretch>
        </p:blipFill>
        <p:spPr>
          <a:xfrm>
            <a:off x="61501" y="4822172"/>
            <a:ext cx="9045554" cy="2035828"/>
          </a:xfrm>
          <a:prstGeom prst="rect">
            <a:avLst/>
          </a:prstGeom>
        </p:spPr>
      </p:pic>
      <p:pic>
        <p:nvPicPr>
          <p:cNvPr id="8" name="圖片 7" descr="一張含有 文字, 裝置, 溫度計, 測量儀器 的圖片&#10;&#10;AI 產生的內容可能不正確。">
            <a:extLst>
              <a:ext uri="{FF2B5EF4-FFF2-40B4-BE49-F238E27FC236}">
                <a16:creationId xmlns:a16="http://schemas.microsoft.com/office/drawing/2014/main" id="{A5284E20-5341-C65C-1408-D6CBA731D7BE}"/>
              </a:ext>
            </a:extLst>
          </p:cNvPr>
          <p:cNvPicPr>
            <a:picLocks noChangeAspect="1"/>
          </p:cNvPicPr>
          <p:nvPr/>
        </p:nvPicPr>
        <p:blipFill>
          <a:blip r:embed="rId3"/>
          <a:srcRect l="13738"/>
          <a:stretch>
            <a:fillRect/>
          </a:stretch>
        </p:blipFill>
        <p:spPr>
          <a:xfrm>
            <a:off x="9374910" y="0"/>
            <a:ext cx="2586181" cy="6807672"/>
          </a:xfrm>
          <a:prstGeom prst="rect">
            <a:avLst/>
          </a:prstGeom>
        </p:spPr>
      </p:pic>
    </p:spTree>
    <p:extLst>
      <p:ext uri="{BB962C8B-B14F-4D97-AF65-F5344CB8AC3E}">
        <p14:creationId xmlns:p14="http://schemas.microsoft.com/office/powerpoint/2010/main" val="947737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E2A23FAD-C83C-B12C-6510-C7F4F480A6C7}"/>
              </a:ext>
            </a:extLst>
          </p:cNvPr>
          <p:cNvSpPr txBox="1"/>
          <p:nvPr/>
        </p:nvSpPr>
        <p:spPr>
          <a:xfrm>
            <a:off x="0" y="0"/>
            <a:ext cx="6686550" cy="6740307"/>
          </a:xfrm>
          <a:prstGeom prst="rect">
            <a:avLst/>
          </a:prstGeom>
          <a:noFill/>
        </p:spPr>
        <p:txBody>
          <a:bodyPr wrap="square">
            <a:spAutoFit/>
          </a:bodyPr>
          <a:lstStyle/>
          <a:p>
            <a:r>
              <a:rPr lang="zh-TW" altLang="en-US" dirty="0">
                <a:latin typeface="+mn-ea"/>
              </a:rPr>
              <a:t>📢 </a:t>
            </a:r>
            <a:r>
              <a:rPr lang="en-US" altLang="zh-TW" dirty="0">
                <a:latin typeface="+mn-ea"/>
              </a:rPr>
              <a:t>2026/1/26</a:t>
            </a:r>
            <a:r>
              <a:rPr lang="zh-TW" altLang="en-US" dirty="0">
                <a:latin typeface="+mn-ea"/>
              </a:rPr>
              <a:t>布達事項</a:t>
            </a:r>
            <a:br>
              <a:rPr lang="en-US" altLang="zh-TW" dirty="0">
                <a:latin typeface="+mn-ea"/>
              </a:rPr>
            </a:br>
            <a:r>
              <a:rPr lang="zh-TW" altLang="en-US" dirty="0">
                <a:solidFill>
                  <a:srgbClr val="FF0000"/>
                </a:solidFill>
                <a:highlight>
                  <a:srgbClr val="FFFF00"/>
                </a:highlight>
                <a:latin typeface="+mn-ea"/>
              </a:rPr>
              <a:t>近期於不良分析時發現一筆 </a:t>
            </a:r>
            <a:r>
              <a:rPr lang="en-US" altLang="zh-TW" dirty="0">
                <a:solidFill>
                  <a:srgbClr val="FF0000"/>
                </a:solidFill>
                <a:highlight>
                  <a:srgbClr val="FFFF00"/>
                </a:highlight>
                <a:latin typeface="+mn-ea"/>
              </a:rPr>
              <a:t>RFX-600 </a:t>
            </a:r>
            <a:r>
              <a:rPr lang="zh-TW" altLang="en-US" dirty="0">
                <a:solidFill>
                  <a:srgbClr val="FF0000"/>
                </a:solidFill>
                <a:highlight>
                  <a:srgbClr val="FFFF00"/>
                </a:highlight>
                <a:latin typeface="+mn-ea"/>
              </a:rPr>
              <a:t>機型已內建的廢水比仍再被外部加裝一支廢水比。此為嚴重作業錯誤，請各店長立即向技師宣導與落實以下規範：</a:t>
            </a:r>
            <a:endParaRPr lang="en-US" altLang="zh-TW" dirty="0">
              <a:solidFill>
                <a:srgbClr val="FF0000"/>
              </a:solidFill>
              <a:highlight>
                <a:srgbClr val="FFFF00"/>
              </a:highlight>
              <a:latin typeface="+mn-ea"/>
            </a:endParaRPr>
          </a:p>
          <a:p>
            <a:endParaRPr lang="en-US" altLang="zh-TW" dirty="0">
              <a:latin typeface="+mn-ea"/>
            </a:endParaRPr>
          </a:p>
          <a:p>
            <a:r>
              <a:rPr lang="en-US" altLang="zh-TW" dirty="0">
                <a:latin typeface="+mn-ea"/>
              </a:rPr>
              <a:t>1.RFX</a:t>
            </a:r>
            <a:r>
              <a:rPr lang="zh-TW" altLang="en-US" dirty="0">
                <a:latin typeface="+mn-ea"/>
              </a:rPr>
              <a:t>系列廢水比安裝規範（務必確實遵守）</a:t>
            </a:r>
            <a:endParaRPr lang="en-US" altLang="zh-TW" dirty="0">
              <a:latin typeface="+mn-ea"/>
            </a:endParaRPr>
          </a:p>
          <a:p>
            <a:r>
              <a:rPr lang="zh-TW" altLang="en-US" dirty="0">
                <a:latin typeface="+mn-ea"/>
              </a:rPr>
              <a:t>  </a:t>
            </a:r>
            <a:r>
              <a:rPr lang="en-US" altLang="zh-TW" dirty="0">
                <a:latin typeface="+mn-ea"/>
              </a:rPr>
              <a:t>1.1</a:t>
            </a:r>
            <a:r>
              <a:rPr lang="zh-TW" altLang="en-US" dirty="0">
                <a:latin typeface="+mn-ea"/>
              </a:rPr>
              <a:t> 自 </a:t>
            </a:r>
            <a:r>
              <a:rPr lang="en-US" altLang="zh-TW" dirty="0">
                <a:latin typeface="+mn-ea"/>
              </a:rPr>
              <a:t>2025 </a:t>
            </a:r>
            <a:r>
              <a:rPr lang="zh-TW" altLang="en-US" dirty="0">
                <a:latin typeface="+mn-ea"/>
              </a:rPr>
              <a:t>年 </a:t>
            </a:r>
            <a:r>
              <a:rPr lang="en-US" altLang="zh-TW" dirty="0">
                <a:latin typeface="+mn-ea"/>
              </a:rPr>
              <a:t>6</a:t>
            </a:r>
            <a:r>
              <a:rPr lang="zh-TW" altLang="en-US" dirty="0">
                <a:latin typeface="+mn-ea"/>
              </a:rPr>
              <a:t>月之後出貨的所有 </a:t>
            </a:r>
            <a:r>
              <a:rPr lang="en-US" altLang="zh-TW" dirty="0">
                <a:latin typeface="+mn-ea"/>
              </a:rPr>
              <a:t>RFX </a:t>
            </a:r>
            <a:r>
              <a:rPr lang="zh-TW" altLang="en-US" dirty="0">
                <a:latin typeface="+mn-ea"/>
              </a:rPr>
              <a:t>系列機器，機器內部皆已內建廢水比。</a:t>
            </a:r>
            <a:endParaRPr lang="en-US" altLang="zh-TW" dirty="0">
              <a:latin typeface="+mn-ea"/>
            </a:endParaRPr>
          </a:p>
          <a:p>
            <a:r>
              <a:rPr lang="zh-TW" altLang="en-US" dirty="0">
                <a:latin typeface="+mn-ea"/>
              </a:rPr>
              <a:t>  </a:t>
            </a:r>
            <a:r>
              <a:rPr lang="en-US" altLang="zh-TW" dirty="0">
                <a:latin typeface="+mn-ea"/>
              </a:rPr>
              <a:t>1.2</a:t>
            </a:r>
            <a:r>
              <a:rPr lang="zh-TW" altLang="en-US" dirty="0">
                <a:latin typeface="+mn-ea"/>
              </a:rPr>
              <a:t> 技師在排碳過程中須確認機器內部已安裝廢水比，不需、不得再額外於外部加裝廢水比。</a:t>
            </a:r>
            <a:endParaRPr lang="en-US" altLang="zh-TW" dirty="0">
              <a:latin typeface="+mn-ea"/>
            </a:endParaRPr>
          </a:p>
          <a:p>
            <a:r>
              <a:rPr lang="zh-TW" altLang="en-US" dirty="0">
                <a:latin typeface="+mn-ea"/>
              </a:rPr>
              <a:t>  </a:t>
            </a:r>
            <a:r>
              <a:rPr lang="en-US" altLang="zh-TW" dirty="0">
                <a:latin typeface="+mn-ea"/>
              </a:rPr>
              <a:t>1.3</a:t>
            </a:r>
            <a:r>
              <a:rPr lang="zh-TW" altLang="en-US" dirty="0">
                <a:latin typeface="+mn-ea"/>
              </a:rPr>
              <a:t> 禁止同一台機器同時存在 “內部一支 </a:t>
            </a:r>
            <a:r>
              <a:rPr lang="en-US" altLang="zh-TW" dirty="0">
                <a:latin typeface="+mn-ea"/>
              </a:rPr>
              <a:t>+ </a:t>
            </a:r>
            <a:r>
              <a:rPr lang="zh-TW" altLang="en-US" dirty="0">
                <a:latin typeface="+mn-ea"/>
              </a:rPr>
              <a:t>外部一支” 的情況，請務必落實確認與避免。</a:t>
            </a:r>
            <a:endParaRPr lang="en-US" altLang="zh-TW" dirty="0">
              <a:latin typeface="+mn-ea"/>
            </a:endParaRPr>
          </a:p>
          <a:p>
            <a:r>
              <a:rPr lang="zh-TW" altLang="en-US" dirty="0">
                <a:solidFill>
                  <a:srgbClr val="FF0000"/>
                </a:solidFill>
                <a:latin typeface="+mn-ea"/>
              </a:rPr>
              <a:t>  </a:t>
            </a:r>
            <a:r>
              <a:rPr lang="en-US" altLang="zh-TW" dirty="0">
                <a:solidFill>
                  <a:srgbClr val="FF0000"/>
                </a:solidFill>
                <a:highlight>
                  <a:srgbClr val="FFFF00"/>
                </a:highlight>
                <a:latin typeface="+mn-ea"/>
              </a:rPr>
              <a:t>1.4</a:t>
            </a:r>
            <a:r>
              <a:rPr lang="zh-TW" altLang="en-US" dirty="0">
                <a:solidFill>
                  <a:srgbClr val="FF0000"/>
                </a:solidFill>
                <a:highlight>
                  <a:srgbClr val="FFFF00"/>
                </a:highlight>
                <a:latin typeface="+mn-ea"/>
              </a:rPr>
              <a:t> </a:t>
            </a:r>
            <a:r>
              <a:rPr lang="en-US" altLang="zh-TW" dirty="0">
                <a:solidFill>
                  <a:srgbClr val="FF0000"/>
                </a:solidFill>
                <a:highlight>
                  <a:srgbClr val="FFFF00"/>
                </a:highlight>
                <a:latin typeface="+mn-ea"/>
              </a:rPr>
              <a:t>RFX</a:t>
            </a:r>
            <a:r>
              <a:rPr lang="zh-TW" altLang="en-US" dirty="0">
                <a:solidFill>
                  <a:srgbClr val="FF0000"/>
                </a:solidFill>
                <a:highlight>
                  <a:srgbClr val="FFFF00"/>
                </a:highlight>
                <a:latin typeface="+mn-ea"/>
              </a:rPr>
              <a:t>系列機器於新裝機時不得多領用一支</a:t>
            </a:r>
            <a:r>
              <a:rPr lang="en-US" altLang="zh-TW" dirty="0">
                <a:solidFill>
                  <a:srgbClr val="FF0000"/>
                </a:solidFill>
                <a:highlight>
                  <a:srgbClr val="FFFF00"/>
                </a:highlight>
                <a:latin typeface="+mn-ea"/>
              </a:rPr>
              <a:t>800</a:t>
            </a:r>
            <a:r>
              <a:rPr lang="zh-TW" altLang="en-US" dirty="0">
                <a:solidFill>
                  <a:srgbClr val="FF0000"/>
                </a:solidFill>
                <a:highlight>
                  <a:srgbClr val="FFFF00"/>
                </a:highlight>
                <a:latin typeface="+mn-ea"/>
              </a:rPr>
              <a:t>廢水比</a:t>
            </a:r>
            <a:endParaRPr lang="en-US" altLang="zh-TW" dirty="0">
              <a:solidFill>
                <a:srgbClr val="FF0000"/>
              </a:solidFill>
              <a:highlight>
                <a:srgbClr val="FFFF00"/>
              </a:highlight>
              <a:latin typeface="+mn-ea"/>
            </a:endParaRPr>
          </a:p>
          <a:p>
            <a:endParaRPr lang="en-US" altLang="zh-TW" dirty="0">
              <a:latin typeface="+mn-ea"/>
            </a:endParaRPr>
          </a:p>
          <a:p>
            <a:r>
              <a:rPr lang="en-US" altLang="zh-TW" dirty="0">
                <a:latin typeface="+mn-ea"/>
              </a:rPr>
              <a:t>2.</a:t>
            </a:r>
            <a:r>
              <a:rPr lang="zh-TW" altLang="en-US" dirty="0">
                <a:latin typeface="+mn-ea"/>
              </a:rPr>
              <a:t>技師身上廢水比庫存管理</a:t>
            </a:r>
            <a:endParaRPr lang="en-US" altLang="zh-TW" dirty="0">
              <a:latin typeface="+mn-ea"/>
            </a:endParaRPr>
          </a:p>
          <a:p>
            <a:r>
              <a:rPr lang="zh-TW" altLang="en-US" dirty="0">
                <a:latin typeface="+mn-ea"/>
              </a:rPr>
              <a:t>  </a:t>
            </a:r>
            <a:r>
              <a:rPr lang="en-US" altLang="zh-TW" dirty="0">
                <a:latin typeface="+mn-ea"/>
              </a:rPr>
              <a:t>2.1</a:t>
            </a:r>
            <a:r>
              <a:rPr lang="zh-TW" altLang="en-US" dirty="0">
                <a:latin typeface="+mn-ea"/>
              </a:rPr>
              <a:t>請店長立即清點技師身上攜帶的廢水比數量。</a:t>
            </a:r>
            <a:endParaRPr lang="en-US" altLang="zh-TW" dirty="0">
              <a:latin typeface="+mn-ea"/>
            </a:endParaRPr>
          </a:p>
          <a:p>
            <a:r>
              <a:rPr lang="zh-TW" altLang="en-US" dirty="0">
                <a:latin typeface="+mn-ea"/>
              </a:rPr>
              <a:t>   </a:t>
            </a:r>
            <a:r>
              <a:rPr lang="en-US" altLang="zh-TW" dirty="0">
                <a:latin typeface="+mn-ea"/>
              </a:rPr>
              <a:t>2.1.1</a:t>
            </a:r>
            <a:r>
              <a:rPr lang="zh-TW" altLang="en-US" dirty="0">
                <a:latin typeface="+mn-ea"/>
              </a:rPr>
              <a:t>若有技師 身上持有過多或未繳回的廢水比，請要求技師立即繳回並重新入庫。</a:t>
            </a:r>
            <a:endParaRPr lang="en-US" altLang="zh-TW" dirty="0">
              <a:latin typeface="+mn-ea"/>
            </a:endParaRPr>
          </a:p>
          <a:p>
            <a:r>
              <a:rPr lang="zh-TW" altLang="en-US" dirty="0">
                <a:latin typeface="+mn-ea"/>
              </a:rPr>
              <a:t>  </a:t>
            </a:r>
            <a:r>
              <a:rPr lang="en-US" altLang="zh-TW" dirty="0">
                <a:latin typeface="+mn-ea"/>
              </a:rPr>
              <a:t>2.2</a:t>
            </a:r>
            <a:r>
              <a:rPr lang="zh-TW" altLang="en-US" dirty="0">
                <a:latin typeface="+mn-ea"/>
              </a:rPr>
              <a:t>店長需落實管理技師物料領用紀錄，避免物料長期滯留技師身上或未依規定申報。</a:t>
            </a:r>
            <a:endParaRPr lang="en-US" altLang="zh-TW" dirty="0">
              <a:latin typeface="+mn-ea"/>
            </a:endParaRPr>
          </a:p>
          <a:p>
            <a:endParaRPr lang="en-US" altLang="zh-TW" dirty="0">
              <a:latin typeface="+mn-ea"/>
            </a:endParaRPr>
          </a:p>
          <a:p>
            <a:r>
              <a:rPr lang="en-US" altLang="zh-TW" dirty="0">
                <a:latin typeface="+mn-ea"/>
              </a:rPr>
              <a:t>3.</a:t>
            </a:r>
            <a:r>
              <a:rPr lang="zh-TW" altLang="en-US" dirty="0">
                <a:latin typeface="+mn-ea"/>
              </a:rPr>
              <a:t>請店長與技師務必重視此情形，請全體技師務必遵守作業規範，店長也需確實執行複檢與宣導。如有任何疑問，請立即回報。</a:t>
            </a:r>
            <a:endParaRPr lang="en-US" altLang="zh-TW" dirty="0">
              <a:latin typeface="+mn-ea"/>
            </a:endParaRPr>
          </a:p>
        </p:txBody>
      </p:sp>
      <p:pic>
        <p:nvPicPr>
          <p:cNvPr id="6" name="圖片 5" descr="一張含有 塑膠 的圖片&#10;&#10;AI 產生的內容可能不正確。">
            <a:extLst>
              <a:ext uri="{FF2B5EF4-FFF2-40B4-BE49-F238E27FC236}">
                <a16:creationId xmlns:a16="http://schemas.microsoft.com/office/drawing/2014/main" id="{9E5B5DE0-B134-3A31-18FC-81C0706AA601}"/>
              </a:ext>
            </a:extLst>
          </p:cNvPr>
          <p:cNvPicPr>
            <a:picLocks noChangeAspect="1"/>
          </p:cNvPicPr>
          <p:nvPr/>
        </p:nvPicPr>
        <p:blipFill>
          <a:blip r:embed="rId2"/>
          <a:stretch>
            <a:fillRect/>
          </a:stretch>
        </p:blipFill>
        <p:spPr>
          <a:xfrm>
            <a:off x="6900580" y="1"/>
            <a:ext cx="2714983" cy="4248150"/>
          </a:xfrm>
          <a:prstGeom prst="rect">
            <a:avLst/>
          </a:prstGeom>
        </p:spPr>
      </p:pic>
      <p:pic>
        <p:nvPicPr>
          <p:cNvPr id="8" name="圖片 7" descr="一張含有 電氣線路, 室內, 纜線 的圖片&#10;&#10;AI 產生的內容可能不正確。">
            <a:extLst>
              <a:ext uri="{FF2B5EF4-FFF2-40B4-BE49-F238E27FC236}">
                <a16:creationId xmlns:a16="http://schemas.microsoft.com/office/drawing/2014/main" id="{9A8DC58F-C132-EE6A-4336-C083ADB93B32}"/>
              </a:ext>
            </a:extLst>
          </p:cNvPr>
          <p:cNvPicPr>
            <a:picLocks noChangeAspect="1"/>
          </p:cNvPicPr>
          <p:nvPr/>
        </p:nvPicPr>
        <p:blipFill>
          <a:blip r:embed="rId3"/>
          <a:stretch>
            <a:fillRect/>
          </a:stretch>
        </p:blipFill>
        <p:spPr>
          <a:xfrm>
            <a:off x="9687235" y="0"/>
            <a:ext cx="2504765" cy="4314825"/>
          </a:xfrm>
          <a:prstGeom prst="rect">
            <a:avLst/>
          </a:prstGeom>
        </p:spPr>
      </p:pic>
      <p:pic>
        <p:nvPicPr>
          <p:cNvPr id="10" name="圖片 9" descr="一張含有 文字, 螢幕擷取畫面, 字型, 數字 的圖片&#10;&#10;AI 產生的內容可能不正確。">
            <a:extLst>
              <a:ext uri="{FF2B5EF4-FFF2-40B4-BE49-F238E27FC236}">
                <a16:creationId xmlns:a16="http://schemas.microsoft.com/office/drawing/2014/main" id="{FE2944AD-B6FF-CC44-2D11-06F91B77CC1C}"/>
              </a:ext>
            </a:extLst>
          </p:cNvPr>
          <p:cNvPicPr>
            <a:picLocks noChangeAspect="1"/>
          </p:cNvPicPr>
          <p:nvPr/>
        </p:nvPicPr>
        <p:blipFill>
          <a:blip r:embed="rId4"/>
          <a:stretch>
            <a:fillRect/>
          </a:stretch>
        </p:blipFill>
        <p:spPr>
          <a:xfrm>
            <a:off x="6900580" y="2717419"/>
            <a:ext cx="5291420" cy="4112007"/>
          </a:xfrm>
          <a:prstGeom prst="rect">
            <a:avLst/>
          </a:prstGeom>
        </p:spPr>
      </p:pic>
    </p:spTree>
    <p:extLst>
      <p:ext uri="{BB962C8B-B14F-4D97-AF65-F5344CB8AC3E}">
        <p14:creationId xmlns:p14="http://schemas.microsoft.com/office/powerpoint/2010/main" val="411112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5934B16E-56AD-778F-A69F-42A49B35FCCA}"/>
              </a:ext>
            </a:extLst>
          </p:cNvPr>
          <p:cNvSpPr txBox="1"/>
          <p:nvPr/>
        </p:nvSpPr>
        <p:spPr>
          <a:xfrm>
            <a:off x="0" y="0"/>
            <a:ext cx="6096000" cy="923330"/>
          </a:xfrm>
          <a:prstGeom prst="rect">
            <a:avLst/>
          </a:prstGeom>
          <a:noFill/>
        </p:spPr>
        <p:txBody>
          <a:bodyPr wrap="square">
            <a:spAutoFit/>
          </a:bodyPr>
          <a:lstStyle/>
          <a:p>
            <a:r>
              <a:rPr lang="zh-TW" altLang="en-US" dirty="0"/>
              <a:t>📢 </a:t>
            </a:r>
            <a:r>
              <a:rPr lang="en-US" altLang="zh-TW" b="1" dirty="0"/>
              <a:t>2025/11/21 </a:t>
            </a:r>
            <a:r>
              <a:rPr lang="zh-TW" altLang="en-US" b="1" dirty="0"/>
              <a:t>布達事項：</a:t>
            </a:r>
            <a:endParaRPr lang="en-US" altLang="zh-TW" b="1" dirty="0"/>
          </a:p>
          <a:p>
            <a:r>
              <a:rPr lang="en-US" altLang="zh-TW" sz="1800" dirty="0"/>
              <a:t>WST Pro(4G)</a:t>
            </a:r>
            <a:r>
              <a:rPr lang="zh-TW" altLang="en-US" sz="1800" dirty="0"/>
              <a:t>場刊 </a:t>
            </a:r>
            <a:r>
              <a:rPr lang="en-US" altLang="zh-TW" sz="1800" dirty="0"/>
              <a:t>4G</a:t>
            </a:r>
            <a:r>
              <a:rPr lang="zh-TW" altLang="en-US" sz="1800" dirty="0"/>
              <a:t>訊號量測判斷流程</a:t>
            </a:r>
            <a:endParaRPr lang="en-US" altLang="zh-TW" sz="1800" dirty="0"/>
          </a:p>
          <a:p>
            <a:endParaRPr lang="zh-TW" altLang="en-US" sz="1800" dirty="0"/>
          </a:p>
        </p:txBody>
      </p:sp>
      <p:pic>
        <p:nvPicPr>
          <p:cNvPr id="7" name="圖片 6" descr="一張含有 文字, 螢幕擷取畫面, 字型, 數字 的圖片&#10;&#10;AI 產生的內容可能不正確。">
            <a:extLst>
              <a:ext uri="{FF2B5EF4-FFF2-40B4-BE49-F238E27FC236}">
                <a16:creationId xmlns:a16="http://schemas.microsoft.com/office/drawing/2014/main" id="{03D30B52-9DBF-E683-05D3-AD6EFA748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0171" y="0"/>
            <a:ext cx="3170276" cy="6858000"/>
          </a:xfrm>
          <a:prstGeom prst="rect">
            <a:avLst/>
          </a:prstGeom>
        </p:spPr>
      </p:pic>
      <p:sp>
        <p:nvSpPr>
          <p:cNvPr id="8" name="矩形 7">
            <a:extLst>
              <a:ext uri="{FF2B5EF4-FFF2-40B4-BE49-F238E27FC236}">
                <a16:creationId xmlns:a16="http://schemas.microsoft.com/office/drawing/2014/main" id="{75EFCBCC-DF9F-CFFC-BB39-7E28A643EE78}"/>
              </a:ext>
            </a:extLst>
          </p:cNvPr>
          <p:cNvSpPr/>
          <p:nvPr/>
        </p:nvSpPr>
        <p:spPr>
          <a:xfrm>
            <a:off x="5375563" y="452429"/>
            <a:ext cx="1699491" cy="6096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Tree>
    <p:extLst>
      <p:ext uri="{BB962C8B-B14F-4D97-AF65-F5344CB8AC3E}">
        <p14:creationId xmlns:p14="http://schemas.microsoft.com/office/powerpoint/2010/main" val="278966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D6D4C485-041E-A080-E82E-BE353C4C3C23}"/>
              </a:ext>
            </a:extLst>
          </p:cNvPr>
          <p:cNvSpPr txBox="1"/>
          <p:nvPr/>
        </p:nvSpPr>
        <p:spPr>
          <a:xfrm>
            <a:off x="1" y="270456"/>
            <a:ext cx="3918336" cy="3139321"/>
          </a:xfrm>
          <a:prstGeom prst="rect">
            <a:avLst/>
          </a:prstGeom>
          <a:noFill/>
        </p:spPr>
        <p:txBody>
          <a:bodyPr wrap="square">
            <a:spAutoFit/>
          </a:bodyPr>
          <a:lstStyle/>
          <a:p>
            <a:r>
              <a:rPr lang="zh-TW" altLang="en-US" dirty="0"/>
              <a:t>安裝全戶濾淨時，請於水管上貼上此</a:t>
            </a:r>
            <a:r>
              <a:rPr lang="en-US" altLang="zh-TW" dirty="0"/>
              <a:t>2</a:t>
            </a:r>
            <a:r>
              <a:rPr lang="zh-TW" altLang="en-US" dirty="0"/>
              <a:t>款貼紙進行識別</a:t>
            </a:r>
            <a:endParaRPr lang="en-US" altLang="zh-TW" dirty="0"/>
          </a:p>
          <a:p>
            <a:r>
              <a:rPr lang="en-US" altLang="zh-TW" dirty="0"/>
              <a:t>2025/10/1</a:t>
            </a:r>
            <a:r>
              <a:rPr lang="zh-TW" altLang="en-US" dirty="0"/>
              <a:t>後開始執行，每一台全戶濾淨可領用各</a:t>
            </a:r>
            <a:r>
              <a:rPr lang="en-US" altLang="zh-TW" dirty="0"/>
              <a:t>1</a:t>
            </a:r>
            <a:r>
              <a:rPr lang="zh-TW" altLang="en-US" dirty="0"/>
              <a:t>張</a:t>
            </a:r>
            <a:endParaRPr lang="en-US" altLang="zh-TW" dirty="0"/>
          </a:p>
          <a:p>
            <a:r>
              <a:rPr lang="zh-TW" altLang="en-US" dirty="0"/>
              <a:t>後續會放在</a:t>
            </a:r>
            <a:r>
              <a:rPr lang="en-US" altLang="zh-TW" dirty="0"/>
              <a:t>WH-300-2/WH-500-2</a:t>
            </a:r>
            <a:r>
              <a:rPr lang="zh-TW" altLang="en-US" dirty="0"/>
              <a:t>裡面，之前的請店長與總倉申請</a:t>
            </a:r>
            <a:endParaRPr lang="en-US" altLang="zh-TW" dirty="0"/>
          </a:p>
          <a:p>
            <a:endParaRPr lang="en-US" altLang="zh-TW" dirty="0"/>
          </a:p>
          <a:p>
            <a:r>
              <a:rPr lang="zh-TW" altLang="en-US" dirty="0"/>
              <a:t>STKXXX0207-0</a:t>
            </a:r>
          </a:p>
          <a:p>
            <a:r>
              <a:rPr lang="zh-TW" altLang="en-US" dirty="0"/>
              <a:t>WST系列 淨水OUT 貼紙 PVC, 亮膜</a:t>
            </a:r>
          </a:p>
          <a:p>
            <a:r>
              <a:rPr lang="zh-TW" altLang="en-US" dirty="0"/>
              <a:t>STKXXX0208-0</a:t>
            </a:r>
          </a:p>
          <a:p>
            <a:r>
              <a:rPr lang="zh-TW" altLang="en-US" dirty="0"/>
              <a:t>WST系列 原水IN 貼紙 PVC, 亮膜</a:t>
            </a:r>
          </a:p>
        </p:txBody>
      </p:sp>
      <p:pic>
        <p:nvPicPr>
          <p:cNvPr id="13" name="圖片 12">
            <a:extLst>
              <a:ext uri="{FF2B5EF4-FFF2-40B4-BE49-F238E27FC236}">
                <a16:creationId xmlns:a16="http://schemas.microsoft.com/office/drawing/2014/main" id="{335ECA27-889A-2B4F-D5F7-9E56381989F7}"/>
              </a:ext>
            </a:extLst>
          </p:cNvPr>
          <p:cNvPicPr>
            <a:picLocks noChangeAspect="1"/>
          </p:cNvPicPr>
          <p:nvPr/>
        </p:nvPicPr>
        <p:blipFill>
          <a:blip r:embed="rId2"/>
          <a:stretch>
            <a:fillRect/>
          </a:stretch>
        </p:blipFill>
        <p:spPr>
          <a:xfrm>
            <a:off x="3893053" y="116005"/>
            <a:ext cx="8298946" cy="6587544"/>
          </a:xfrm>
          <a:prstGeom prst="rect">
            <a:avLst/>
          </a:prstGeom>
        </p:spPr>
      </p:pic>
    </p:spTree>
    <p:extLst>
      <p:ext uri="{BB962C8B-B14F-4D97-AF65-F5344CB8AC3E}">
        <p14:creationId xmlns:p14="http://schemas.microsoft.com/office/powerpoint/2010/main" val="3196408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DF4D6BEF-7B1F-6B71-7FDE-5A9A033A5637}"/>
              </a:ext>
            </a:extLst>
          </p:cNvPr>
          <p:cNvSpPr txBox="1"/>
          <p:nvPr/>
        </p:nvSpPr>
        <p:spPr>
          <a:xfrm>
            <a:off x="0" y="0"/>
            <a:ext cx="12192000" cy="6771084"/>
          </a:xfrm>
          <a:prstGeom prst="rect">
            <a:avLst/>
          </a:prstGeom>
          <a:noFill/>
        </p:spPr>
        <p:txBody>
          <a:bodyPr wrap="square">
            <a:spAutoFit/>
          </a:bodyPr>
          <a:lstStyle/>
          <a:p>
            <a:pPr>
              <a:buNone/>
            </a:pPr>
            <a:r>
              <a:rPr lang="zh-TW" altLang="en-US" sz="1400" dirty="0">
                <a:latin typeface="+mn-ea"/>
              </a:rPr>
              <a:t>💧 軟水機加鹽的正確理解與操作指南</a:t>
            </a:r>
          </a:p>
          <a:p>
            <a:pPr>
              <a:buNone/>
            </a:pPr>
            <a:r>
              <a:rPr lang="en-US" altLang="zh-TW" sz="1400" dirty="0">
                <a:latin typeface="+mn-ea"/>
              </a:rPr>
              <a:t>1️⃣ </a:t>
            </a:r>
            <a:r>
              <a:rPr lang="zh-TW" altLang="en-US" sz="1400" dirty="0">
                <a:latin typeface="+mn-ea"/>
              </a:rPr>
              <a:t>鹽的密度與作用</a:t>
            </a:r>
          </a:p>
          <a:p>
            <a:pPr>
              <a:buFont typeface="Arial" panose="020B0604020202020204" pitchFamily="34" charset="0"/>
              <a:buChar char="•"/>
            </a:pPr>
            <a:r>
              <a:rPr lang="zh-TW" altLang="en-US" sz="1400" dirty="0">
                <a:latin typeface="+mn-ea"/>
              </a:rPr>
              <a:t>鹽比水重，但在軟水機中會與水混合，形成高濃度鹽水，用來再生樹脂，恢復軟化水的能力。</a:t>
            </a:r>
          </a:p>
          <a:p>
            <a:pPr>
              <a:buNone/>
            </a:pPr>
            <a:endParaRPr lang="zh-TW" altLang="en-US" sz="1400" dirty="0">
              <a:latin typeface="+mn-ea"/>
            </a:endParaRPr>
          </a:p>
          <a:p>
            <a:pPr>
              <a:buNone/>
            </a:pPr>
            <a:r>
              <a:rPr lang="en-US" altLang="zh-TW" sz="1400" dirty="0">
                <a:latin typeface="+mn-ea"/>
              </a:rPr>
              <a:t>2️⃣ </a:t>
            </a:r>
            <a:r>
              <a:rPr lang="zh-TW" altLang="en-US" sz="1400" dirty="0">
                <a:latin typeface="+mn-ea"/>
              </a:rPr>
              <a:t>「水高於鹽」不是問題，但不代表不會跳缺鹽警報</a:t>
            </a:r>
          </a:p>
          <a:p>
            <a:pPr>
              <a:buFont typeface="Arial" panose="020B0604020202020204" pitchFamily="34" charset="0"/>
              <a:buChar char="•"/>
            </a:pPr>
            <a:r>
              <a:rPr lang="zh-TW" altLang="en-US" sz="1400" dirty="0">
                <a:latin typeface="+mn-ea"/>
              </a:rPr>
              <a:t>水位高於鹽只是表示鹽量充足，不代表機器不會跳缺鹽警示，關鍵在於鹽水是否飽和，而非看到有鹽有水就代表鹽水是飽和狀態。</a:t>
            </a:r>
          </a:p>
          <a:p>
            <a:pPr>
              <a:buNone/>
            </a:pPr>
            <a:r>
              <a:rPr lang="en-US" altLang="zh-TW" sz="1400" dirty="0">
                <a:latin typeface="+mn-ea"/>
              </a:rPr>
              <a:t> </a:t>
            </a:r>
            <a:r>
              <a:rPr lang="zh-TW" altLang="en-US" sz="1400" dirty="0">
                <a:latin typeface="+mn-ea"/>
              </a:rPr>
              <a:t>避免不飽和狀態</a:t>
            </a:r>
            <a:r>
              <a:rPr lang="en-US" altLang="zh-TW" sz="1400" dirty="0">
                <a:latin typeface="+mn-ea"/>
              </a:rPr>
              <a:t>:</a:t>
            </a:r>
            <a:r>
              <a:rPr lang="zh-TW" altLang="en-US" sz="1400" dirty="0">
                <a:latin typeface="+mn-ea"/>
              </a:rPr>
              <a:t>鹽不足會使鹽水濃度降低，樹脂無法有效再生，導致水質變硬。</a:t>
            </a:r>
          </a:p>
          <a:p>
            <a:pPr>
              <a:buNone/>
            </a:pPr>
            <a:endParaRPr lang="zh-TW" altLang="en-US" sz="1400" dirty="0">
              <a:latin typeface="+mn-ea"/>
            </a:endParaRPr>
          </a:p>
          <a:p>
            <a:pPr>
              <a:buNone/>
            </a:pPr>
            <a:r>
              <a:rPr lang="en-US" altLang="zh-TW" sz="1400" dirty="0">
                <a:latin typeface="+mn-ea"/>
              </a:rPr>
              <a:t>3️⃣ </a:t>
            </a:r>
            <a:r>
              <a:rPr lang="zh-TW" altLang="en-US" sz="1400" dirty="0">
                <a:latin typeface="+mn-ea"/>
              </a:rPr>
              <a:t>不同機型的缺鹽偵測方式：只要顯示缺鹽，請直接加鹽，並等待 </a:t>
            </a:r>
            <a:r>
              <a:rPr lang="en-US" altLang="zh-TW" sz="1400" dirty="0">
                <a:latin typeface="+mn-ea"/>
              </a:rPr>
              <a:t>6 </a:t>
            </a:r>
            <a:r>
              <a:rPr lang="zh-TW" altLang="en-US" sz="1400" dirty="0">
                <a:latin typeface="+mn-ea"/>
              </a:rPr>
              <a:t>小時後再進行再生</a:t>
            </a:r>
          </a:p>
          <a:p>
            <a:pPr>
              <a:buNone/>
            </a:pPr>
            <a:r>
              <a:rPr lang="zh-TW" altLang="en-US" sz="1400" dirty="0">
                <a:solidFill>
                  <a:schemeClr val="accent5"/>
                </a:solidFill>
                <a:latin typeface="+mn-ea"/>
              </a:rPr>
              <a:t> 使用 </a:t>
            </a:r>
            <a:r>
              <a:rPr lang="en-US" altLang="zh-TW" sz="1400" dirty="0">
                <a:solidFill>
                  <a:schemeClr val="accent5"/>
                </a:solidFill>
                <a:latin typeface="+mn-ea"/>
              </a:rPr>
              <a:t>TDS </a:t>
            </a:r>
            <a:r>
              <a:rPr lang="zh-TW" altLang="en-US" sz="1400" dirty="0">
                <a:solidFill>
                  <a:schemeClr val="accent5"/>
                </a:solidFill>
                <a:latin typeface="+mn-ea"/>
              </a:rPr>
              <a:t>偵測的機型：</a:t>
            </a:r>
          </a:p>
          <a:p>
            <a:pPr>
              <a:buFont typeface="Arial" panose="020B0604020202020204" pitchFamily="34" charset="0"/>
              <a:buChar char="•"/>
            </a:pPr>
            <a:r>
              <a:rPr lang="en-US" altLang="zh-TW" sz="1400" dirty="0">
                <a:solidFill>
                  <a:schemeClr val="accent5"/>
                </a:solidFill>
                <a:latin typeface="+mn-ea"/>
              </a:rPr>
              <a:t>TDS &lt; 5000</a:t>
            </a:r>
            <a:r>
              <a:rPr lang="zh-TW" altLang="en-US" sz="1400" dirty="0">
                <a:solidFill>
                  <a:schemeClr val="accent5"/>
                </a:solidFill>
                <a:latin typeface="+mn-ea"/>
              </a:rPr>
              <a:t> → 進入缺鹽警示</a:t>
            </a:r>
          </a:p>
          <a:p>
            <a:pPr>
              <a:buFont typeface="Arial" panose="020B0604020202020204" pitchFamily="34" charset="0"/>
              <a:buChar char="•"/>
            </a:pPr>
            <a:r>
              <a:rPr lang="en-US" altLang="zh-TW" sz="1400" dirty="0">
                <a:solidFill>
                  <a:schemeClr val="accent5"/>
                </a:solidFill>
                <a:latin typeface="+mn-ea"/>
              </a:rPr>
              <a:t>TDS &gt; 5500</a:t>
            </a:r>
            <a:r>
              <a:rPr lang="zh-TW" altLang="en-US" sz="1400" dirty="0">
                <a:solidFill>
                  <a:schemeClr val="accent5"/>
                </a:solidFill>
                <a:latin typeface="+mn-ea"/>
              </a:rPr>
              <a:t> → 不會跳缺鹽警示</a:t>
            </a:r>
          </a:p>
          <a:p>
            <a:pPr>
              <a:buNone/>
            </a:pPr>
            <a:r>
              <a:rPr lang="zh-TW" altLang="en-US" sz="1400" dirty="0">
                <a:solidFill>
                  <a:schemeClr val="accent5"/>
                </a:solidFill>
                <a:latin typeface="+mn-ea"/>
              </a:rPr>
              <a:t>適用機型：</a:t>
            </a:r>
          </a:p>
          <a:p>
            <a:pPr>
              <a:buFont typeface="Arial" panose="020B0604020202020204" pitchFamily="34" charset="0"/>
              <a:buChar char="•"/>
            </a:pPr>
            <a:r>
              <a:rPr lang="en-US" altLang="zh-TW" sz="1400" dirty="0">
                <a:solidFill>
                  <a:schemeClr val="accent5"/>
                </a:solidFill>
                <a:latin typeface="+mn-ea"/>
              </a:rPr>
              <a:t>WST-1400Pro </a:t>
            </a:r>
            <a:r>
              <a:rPr lang="zh-TW" altLang="en-US" sz="1400" dirty="0">
                <a:solidFill>
                  <a:schemeClr val="accent5"/>
                </a:solidFill>
                <a:latin typeface="+mn-ea"/>
              </a:rPr>
              <a:t>系列</a:t>
            </a:r>
          </a:p>
          <a:p>
            <a:pPr>
              <a:buFont typeface="Arial" panose="020B0604020202020204" pitchFamily="34" charset="0"/>
              <a:buChar char="•"/>
            </a:pPr>
            <a:r>
              <a:rPr lang="en-US" altLang="zh-TW" sz="1400" dirty="0">
                <a:solidFill>
                  <a:schemeClr val="accent5"/>
                </a:solidFill>
                <a:latin typeface="+mn-ea"/>
              </a:rPr>
              <a:t>WST-2000</a:t>
            </a:r>
          </a:p>
          <a:p>
            <a:pPr>
              <a:buFont typeface="Arial" panose="020B0604020202020204" pitchFamily="34" charset="0"/>
              <a:buChar char="•"/>
            </a:pPr>
            <a:r>
              <a:rPr lang="en-US" altLang="zh-TW" sz="1400" dirty="0">
                <a:solidFill>
                  <a:schemeClr val="accent5"/>
                </a:solidFill>
                <a:latin typeface="+mn-ea"/>
              </a:rPr>
              <a:t>WST-2000Pro </a:t>
            </a:r>
            <a:r>
              <a:rPr lang="zh-TW" altLang="en-US" sz="1400" dirty="0">
                <a:solidFill>
                  <a:schemeClr val="accent5"/>
                </a:solidFill>
                <a:latin typeface="+mn-ea"/>
              </a:rPr>
              <a:t>系列</a:t>
            </a:r>
          </a:p>
          <a:p>
            <a:pPr>
              <a:buFont typeface="Arial" panose="020B0604020202020204" pitchFamily="34" charset="0"/>
              <a:buChar char="•"/>
            </a:pPr>
            <a:r>
              <a:rPr lang="en-US" altLang="zh-TW" sz="1400" dirty="0">
                <a:solidFill>
                  <a:schemeClr val="accent5"/>
                </a:solidFill>
                <a:latin typeface="+mn-ea"/>
              </a:rPr>
              <a:t>WST-3000Pro </a:t>
            </a:r>
            <a:r>
              <a:rPr lang="zh-TW" altLang="en-US" sz="1400" dirty="0">
                <a:solidFill>
                  <a:schemeClr val="accent5"/>
                </a:solidFill>
                <a:latin typeface="+mn-ea"/>
              </a:rPr>
              <a:t>系列</a:t>
            </a:r>
          </a:p>
          <a:p>
            <a:endParaRPr lang="en-US" altLang="zh-TW" sz="1400" dirty="0">
              <a:solidFill>
                <a:schemeClr val="accent2">
                  <a:lumMod val="50000"/>
                </a:schemeClr>
              </a:solidFill>
              <a:latin typeface="+mn-ea"/>
            </a:endParaRPr>
          </a:p>
          <a:p>
            <a:r>
              <a:rPr lang="zh-TW" altLang="en-US" sz="1400" dirty="0">
                <a:solidFill>
                  <a:schemeClr val="accent2">
                    <a:lumMod val="50000"/>
                  </a:schemeClr>
                </a:solidFill>
                <a:latin typeface="+mn-ea"/>
              </a:rPr>
              <a:t> 使用紅外線偵測的機型：</a:t>
            </a:r>
            <a:r>
              <a:rPr lang="en-US" altLang="zh-TW" sz="1400" dirty="0">
                <a:solidFill>
                  <a:schemeClr val="accent2">
                    <a:lumMod val="50000"/>
                  </a:schemeClr>
                </a:solidFill>
                <a:latin typeface="+mn-ea"/>
              </a:rPr>
              <a:t>WST-1400</a:t>
            </a:r>
          </a:p>
          <a:p>
            <a:pPr>
              <a:buFont typeface="Arial" panose="020B0604020202020204" pitchFamily="34" charset="0"/>
              <a:buChar char="•"/>
            </a:pPr>
            <a:r>
              <a:rPr lang="zh-TW" altLang="en-US" sz="1400" dirty="0">
                <a:solidFill>
                  <a:schemeClr val="accent2">
                    <a:lumMod val="50000"/>
                  </a:schemeClr>
                </a:solidFill>
                <a:latin typeface="+mn-ea"/>
              </a:rPr>
              <a:t>當鹽錠低於紅外線偵測盒，系統會開始計算，執行再生 </a:t>
            </a:r>
            <a:r>
              <a:rPr lang="en-US" altLang="zh-TW" sz="1400" dirty="0">
                <a:solidFill>
                  <a:schemeClr val="accent2">
                    <a:lumMod val="50000"/>
                  </a:schemeClr>
                </a:solidFill>
                <a:latin typeface="+mn-ea"/>
              </a:rPr>
              <a:t>6 </a:t>
            </a:r>
            <a:r>
              <a:rPr lang="zh-TW" altLang="en-US" sz="1400" dirty="0">
                <a:solidFill>
                  <a:schemeClr val="accent2">
                    <a:lumMod val="50000"/>
                  </a:schemeClr>
                </a:solidFill>
                <a:latin typeface="+mn-ea"/>
              </a:rPr>
              <a:t>次後跳出低鹽警報</a:t>
            </a:r>
          </a:p>
          <a:p>
            <a:pPr>
              <a:buNone/>
            </a:pPr>
            <a:r>
              <a:rPr lang="zh-TW" altLang="en-US" sz="1400" dirty="0">
                <a:solidFill>
                  <a:schemeClr val="accent2">
                    <a:lumMod val="50000"/>
                  </a:schemeClr>
                </a:solidFill>
                <a:latin typeface="+mn-ea"/>
              </a:rPr>
              <a:t>適用機型：</a:t>
            </a:r>
          </a:p>
          <a:p>
            <a:pPr>
              <a:buFont typeface="Arial" panose="020B0604020202020204" pitchFamily="34" charset="0"/>
              <a:buChar char="•"/>
            </a:pPr>
            <a:r>
              <a:rPr lang="en-US" altLang="zh-TW" sz="1400" dirty="0">
                <a:solidFill>
                  <a:schemeClr val="accent2">
                    <a:lumMod val="50000"/>
                  </a:schemeClr>
                </a:solidFill>
                <a:latin typeface="+mn-ea"/>
              </a:rPr>
              <a:t>WST-1400</a:t>
            </a:r>
          </a:p>
          <a:p>
            <a:pPr>
              <a:buNone/>
            </a:pPr>
            <a:r>
              <a:rPr lang="zh-TW" altLang="en-US" sz="1400" b="1" dirty="0">
                <a:solidFill>
                  <a:schemeClr val="accent2">
                    <a:lumMod val="50000"/>
                  </a:schemeClr>
                </a:solidFill>
                <a:latin typeface="+mn-ea"/>
              </a:rPr>
              <a:t>判斷紅外線低鹽警報是否正常的方法：</a:t>
            </a:r>
            <a:endParaRPr lang="zh-TW" altLang="en-US" sz="1400" dirty="0">
              <a:solidFill>
                <a:schemeClr val="accent2">
                  <a:lumMod val="50000"/>
                </a:schemeClr>
              </a:solidFill>
              <a:latin typeface="+mn-ea"/>
            </a:endParaRPr>
          </a:p>
          <a:p>
            <a:pPr>
              <a:buFont typeface="+mj-lt"/>
              <a:buAutoNum type="arabicPeriod"/>
            </a:pPr>
            <a:r>
              <a:rPr lang="zh-TW" altLang="en-US" sz="1400" dirty="0">
                <a:solidFill>
                  <a:schemeClr val="accent2">
                    <a:lumMod val="50000"/>
                  </a:schemeClr>
                </a:solidFill>
                <a:latin typeface="+mn-ea"/>
              </a:rPr>
              <a:t>技師手動跳過再生一次（在吸鹽慢洗階段停留 </a:t>
            </a:r>
            <a:r>
              <a:rPr lang="en-US" altLang="zh-TW" sz="1400" dirty="0">
                <a:solidFill>
                  <a:schemeClr val="accent2">
                    <a:lumMod val="50000"/>
                  </a:schemeClr>
                </a:solidFill>
                <a:latin typeface="+mn-ea"/>
              </a:rPr>
              <a:t>3 </a:t>
            </a:r>
            <a:r>
              <a:rPr lang="zh-TW" altLang="en-US" sz="1400" dirty="0">
                <a:solidFill>
                  <a:schemeClr val="accent2">
                    <a:lumMod val="50000"/>
                  </a:schemeClr>
                </a:solidFill>
                <a:latin typeface="+mn-ea"/>
              </a:rPr>
              <a:t>分鐘後再按 </a:t>
            </a:r>
            <a:r>
              <a:rPr lang="en-US" altLang="zh-TW" sz="1400" dirty="0">
                <a:solidFill>
                  <a:schemeClr val="accent2">
                    <a:lumMod val="50000"/>
                  </a:schemeClr>
                </a:solidFill>
                <a:latin typeface="+mn-ea"/>
              </a:rPr>
              <a:t>ESC </a:t>
            </a:r>
            <a:r>
              <a:rPr lang="zh-TW" altLang="en-US" sz="1400" dirty="0">
                <a:solidFill>
                  <a:schemeClr val="accent2">
                    <a:lumMod val="50000"/>
                  </a:schemeClr>
                </a:solidFill>
                <a:latin typeface="+mn-ea"/>
              </a:rPr>
              <a:t>鍵跳過）</a:t>
            </a:r>
          </a:p>
          <a:p>
            <a:pPr>
              <a:buFont typeface="+mj-lt"/>
              <a:buAutoNum type="arabicPeriod"/>
            </a:pPr>
            <a:r>
              <a:rPr lang="zh-TW" altLang="en-US" sz="1400" dirty="0">
                <a:solidFill>
                  <a:schemeClr val="accent2">
                    <a:lumMod val="50000"/>
                  </a:schemeClr>
                </a:solidFill>
                <a:latin typeface="+mn-ea"/>
              </a:rPr>
              <a:t>正常使用水龍頭一次</a:t>
            </a:r>
          </a:p>
          <a:p>
            <a:pPr>
              <a:buFont typeface="+mj-lt"/>
              <a:buAutoNum type="arabicPeriod"/>
            </a:pPr>
            <a:r>
              <a:rPr lang="zh-TW" altLang="en-US" sz="1400" dirty="0">
                <a:solidFill>
                  <a:schemeClr val="accent2">
                    <a:lumMod val="50000"/>
                  </a:schemeClr>
                </a:solidFill>
                <a:latin typeface="+mn-ea"/>
              </a:rPr>
              <a:t>觀察是否跳出低鹽警報，最多執行 </a:t>
            </a:r>
            <a:r>
              <a:rPr lang="en-US" altLang="zh-TW" sz="1400" dirty="0">
                <a:solidFill>
                  <a:schemeClr val="accent2">
                    <a:lumMod val="50000"/>
                  </a:schemeClr>
                </a:solidFill>
                <a:latin typeface="+mn-ea"/>
              </a:rPr>
              <a:t>6 </a:t>
            </a:r>
            <a:r>
              <a:rPr lang="zh-TW" altLang="en-US" sz="1400" dirty="0">
                <a:solidFill>
                  <a:schemeClr val="accent2">
                    <a:lumMod val="50000"/>
                  </a:schemeClr>
                </a:solidFill>
                <a:latin typeface="+mn-ea"/>
              </a:rPr>
              <a:t>次即可判斷紅外線偵測是否正常</a:t>
            </a:r>
            <a:endParaRPr lang="en-US" altLang="zh-TW" sz="1400" dirty="0">
              <a:solidFill>
                <a:schemeClr val="accent2">
                  <a:lumMod val="50000"/>
                </a:schemeClr>
              </a:solidFill>
              <a:latin typeface="+mn-ea"/>
            </a:endParaRPr>
          </a:p>
          <a:p>
            <a:pPr>
              <a:buFont typeface="+mj-lt"/>
              <a:buAutoNum type="arabicPeriod"/>
            </a:pPr>
            <a:r>
              <a:rPr lang="zh-TW" altLang="en-US" sz="1400" dirty="0">
                <a:solidFill>
                  <a:schemeClr val="accent2">
                    <a:lumMod val="50000"/>
                  </a:schemeClr>
                </a:solidFill>
                <a:latin typeface="+mn-ea"/>
              </a:rPr>
              <a:t>第一次沒有跳出，請多執行一次的</a:t>
            </a:r>
            <a:r>
              <a:rPr lang="en-US" altLang="zh-TW" sz="1400" dirty="0">
                <a:solidFill>
                  <a:schemeClr val="accent2">
                    <a:lumMod val="50000"/>
                  </a:schemeClr>
                </a:solidFill>
                <a:latin typeface="+mn-ea"/>
              </a:rPr>
              <a:t>3</a:t>
            </a:r>
            <a:r>
              <a:rPr lang="zh-TW" altLang="en-US" sz="1400" dirty="0">
                <a:solidFill>
                  <a:schemeClr val="accent2">
                    <a:lumMod val="50000"/>
                  </a:schemeClr>
                </a:solidFill>
                <a:latin typeface="+mn-ea"/>
              </a:rPr>
              <a:t>項雙重確認</a:t>
            </a:r>
          </a:p>
          <a:p>
            <a:pPr>
              <a:buNone/>
            </a:pPr>
            <a:endParaRPr lang="en-US" altLang="zh-TW" sz="1400" b="1" dirty="0">
              <a:latin typeface="+mn-ea"/>
            </a:endParaRPr>
          </a:p>
          <a:p>
            <a:pPr>
              <a:buNone/>
            </a:pPr>
            <a:r>
              <a:rPr lang="en-US" altLang="zh-TW" sz="1400" b="1" dirty="0">
                <a:latin typeface="+mn-ea"/>
              </a:rPr>
              <a:t>4️⃣ </a:t>
            </a:r>
            <a:r>
              <a:rPr lang="zh-TW" altLang="en-US" sz="1400" b="1" dirty="0">
                <a:latin typeface="+mn-ea"/>
              </a:rPr>
              <a:t>定期檢查，保持足夠鹽量</a:t>
            </a:r>
          </a:p>
          <a:p>
            <a:pPr>
              <a:buFont typeface="Arial" panose="020B0604020202020204" pitchFamily="34" charset="0"/>
              <a:buChar char="•"/>
            </a:pPr>
            <a:r>
              <a:rPr lang="zh-TW" altLang="en-US" sz="1400" dirty="0">
                <a:latin typeface="+mn-ea"/>
              </a:rPr>
              <a:t>當鹽量低於鹽箱的 </a:t>
            </a:r>
            <a:r>
              <a:rPr lang="en-US" altLang="zh-TW" sz="1400" b="1" dirty="0">
                <a:latin typeface="+mn-ea"/>
              </a:rPr>
              <a:t>1/3</a:t>
            </a:r>
            <a:r>
              <a:rPr lang="zh-TW" altLang="en-US" sz="1400" dirty="0">
                <a:latin typeface="+mn-ea"/>
              </a:rPr>
              <a:t> 時，應補充鹽。</a:t>
            </a:r>
          </a:p>
          <a:p>
            <a:pPr>
              <a:buFont typeface="Arial" panose="020B0604020202020204" pitchFamily="34" charset="0"/>
              <a:buChar char="•"/>
            </a:pPr>
            <a:r>
              <a:rPr lang="zh-TW" altLang="en-US" sz="1400" dirty="0">
                <a:latin typeface="+mn-ea"/>
              </a:rPr>
              <a:t>避免鹽水濃度過低，導致樹脂再生效果不佳。</a:t>
            </a:r>
          </a:p>
        </p:txBody>
      </p:sp>
    </p:spTree>
    <p:extLst>
      <p:ext uri="{BB962C8B-B14F-4D97-AF65-F5344CB8AC3E}">
        <p14:creationId xmlns:p14="http://schemas.microsoft.com/office/powerpoint/2010/main" val="381111818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8761</TotalTime>
  <Words>10397</Words>
  <Application>Microsoft Office PowerPoint</Application>
  <PresentationFormat>寬螢幕</PresentationFormat>
  <Paragraphs>831</Paragraphs>
  <Slides>64</Slides>
  <Notes>5</Notes>
  <HiddenSlides>0</HiddenSlides>
  <MMClips>2</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64</vt:i4>
      </vt:variant>
    </vt:vector>
  </HeadingPairs>
  <TitlesOfParts>
    <vt:vector size="73" baseType="lpstr">
      <vt:lpstr>Helvetica Neue</vt:lpstr>
      <vt:lpstr>新細明體</vt:lpstr>
      <vt:lpstr>標楷體</vt:lpstr>
      <vt:lpstr>Aptos</vt:lpstr>
      <vt:lpstr>Aptos Display</vt:lpstr>
      <vt:lpstr>Arial</vt:lpstr>
      <vt:lpstr>Source Sans Pro</vt:lpstr>
      <vt:lpstr>Symbol</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TK-5000 / TK-6000 蒸氣管出水端予Ｔ字三通連接與安裝方式說明</vt:lpstr>
      <vt:lpstr>TK-5000/TK-6000 蒸氣管末端(連接排水管端)管路長度 - 使用Ｔ字三通</vt:lpstr>
      <vt:lpstr>使用Ｔ字三通排連接排水管時出水端連接方式</vt:lpstr>
      <vt:lpstr>蒸氣管請保持順流，逆止閥與廢水端需低於機台出水口，並注意不可有下U型情形</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品保 - 詹智凱 JackChan</dc:creator>
  <cp:lastModifiedBy>品保 - 詹智凱 JackChan</cp:lastModifiedBy>
  <cp:revision>113</cp:revision>
  <dcterms:created xsi:type="dcterms:W3CDTF">2025-05-13T06:08:13Z</dcterms:created>
  <dcterms:modified xsi:type="dcterms:W3CDTF">2026-01-26T05:03:13Z</dcterms:modified>
</cp:coreProperties>
</file>